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846" r:id="rId2"/>
    <p:sldId id="823" r:id="rId3"/>
    <p:sldId id="850" r:id="rId4"/>
    <p:sldId id="851" r:id="rId5"/>
    <p:sldId id="828" r:id="rId6"/>
    <p:sldId id="853" r:id="rId7"/>
    <p:sldId id="855" r:id="rId8"/>
    <p:sldId id="852" r:id="rId9"/>
    <p:sldId id="820" r:id="rId10"/>
    <p:sldId id="845" r:id="rId11"/>
    <p:sldId id="856" r:id="rId12"/>
    <p:sldId id="857" r:id="rId13"/>
    <p:sldId id="848" r:id="rId14"/>
    <p:sldId id="858" r:id="rId15"/>
    <p:sldId id="859" r:id="rId16"/>
    <p:sldId id="860" r:id="rId17"/>
    <p:sldId id="847" r:id="rId18"/>
    <p:sldId id="849" r:id="rId1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0F00"/>
    <a:srgbClr val="14506E"/>
    <a:srgbClr val="2081B2"/>
    <a:srgbClr val="269AD4"/>
    <a:srgbClr val="1A6A92"/>
    <a:srgbClr val="0E394E"/>
    <a:srgbClr val="5CB5E2"/>
    <a:srgbClr val="75C1E7"/>
    <a:srgbClr val="000000"/>
    <a:srgbClr val="E206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82" d="100"/>
          <a:sy n="82" d="100"/>
        </p:scale>
        <p:origin x="294" y="-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11126707" y="6344986"/>
            <a:ext cx="360017" cy="5130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717166" y="261015"/>
            <a:ext cx="10750203" cy="89999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121901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99" baseline="0">
                <a:solidFill>
                  <a:srgbClr val="5C5C5C"/>
                </a:solidFill>
                <a:latin typeface="Chevin Pro Light" pitchFamily="34" charset="0"/>
              </a:defRPr>
            </a:lvl1pPr>
          </a:lstStyle>
          <a:p>
            <a:r>
              <a:rPr lang="en-US" dirty="0"/>
              <a:t>Graphics and infographics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type="body" sz="quarter" idx="11"/>
          </p:nvPr>
        </p:nvSpPr>
        <p:spPr>
          <a:xfrm>
            <a:off x="717166" y="1196898"/>
            <a:ext cx="10757669" cy="349209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cs typeface="Chevin Pro Light"/>
              </a:defRPr>
            </a:lvl1pPr>
            <a:lvl2pPr>
              <a:lnSpc>
                <a:spcPct val="120000"/>
              </a:lnSpc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cs typeface="Chevin Pro Light"/>
              </a:defRPr>
            </a:lvl2pPr>
            <a:lvl3pPr>
              <a:lnSpc>
                <a:spcPct val="120000"/>
              </a:lnSpc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cs typeface="Chevin Pro Light"/>
              </a:defRPr>
            </a:lvl3pPr>
            <a:lvl4pPr>
              <a:lnSpc>
                <a:spcPct val="120000"/>
              </a:lnSpc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cs typeface="Chevin Pro Light"/>
              </a:defRPr>
            </a:lvl4pPr>
            <a:lvl5pPr>
              <a:lnSpc>
                <a:spcPct val="120000"/>
              </a:lnSpc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cs typeface="Chevin Pro Ligh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631539" y="6384924"/>
            <a:ext cx="828708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  <a:latin typeface="Chevin Pro Light" pitchFamily="34" charset="0"/>
              </a:defRPr>
            </a:lvl1pPr>
          </a:lstStyle>
          <a:p>
            <a:fld id="{E8BBD06A-759F-43F0-9FDD-30D8801384DF}" type="slidenum">
              <a:rPr lang="ru-RU" smtClean="0"/>
              <a:pPr/>
              <a:t>‹Nº›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1623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6510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FE509-5111-4060-89F3-45196244A9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037708B-545E-4E84-951B-79BA2A4931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169BFCA-623D-4648-BE31-BB3440737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EFA49-C523-45F2-8E69-FDFBF4F6CE64}" type="datetimeFigureOut">
              <a:rPr lang="es-ES" smtClean="0"/>
              <a:t>17/09/2020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56D91B-16ED-4419-9442-7F7A2E292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228F6D-9A69-40A5-A7F5-7D7275534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BCD07-55E6-4EE7-B1F7-D06AEEB9E6D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039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43008" y="6356352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7F7F7F"/>
                </a:solidFill>
                <a:latin typeface="Chevin Pro Light" pitchFamily="34" charset="0"/>
              </a:defRPr>
            </a:lvl1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Your company   I   </a:t>
            </a:r>
            <a:fld id="{E8BBD06A-759F-43F0-9FDD-30D8801384DF}" type="slidenum">
              <a:rPr lang="ru-RU" smtClean="0"/>
              <a:pPr/>
              <a:t>‹Nº›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9557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ctr" defTabSz="1219017" rtl="0" eaLnBrk="1" latinLnBrk="0" hangingPunct="1">
        <a:spcBef>
          <a:spcPct val="0"/>
        </a:spcBef>
        <a:buNone/>
        <a:defRPr sz="5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32" indent="-457132" algn="l" defTabSz="1219017" rtl="0" eaLnBrk="1" latinLnBrk="0" hangingPunct="1">
        <a:spcBef>
          <a:spcPct val="20000"/>
        </a:spcBef>
        <a:buFont typeface="Arial" pitchFamily="34" charset="0"/>
        <a:buChar char="•"/>
        <a:defRPr sz="4249" kern="1200">
          <a:solidFill>
            <a:schemeClr val="tx1"/>
          </a:solidFill>
          <a:latin typeface="+mn-lt"/>
          <a:ea typeface="+mn-ea"/>
          <a:cs typeface="+mn-cs"/>
        </a:defRPr>
      </a:lvl1pPr>
      <a:lvl2pPr marL="990451" indent="-380943" algn="l" defTabSz="1219017" rtl="0" eaLnBrk="1" latinLnBrk="0" hangingPunct="1">
        <a:spcBef>
          <a:spcPct val="20000"/>
        </a:spcBef>
        <a:buFont typeface="Arial" pitchFamily="34" charset="0"/>
        <a:buChar char="–"/>
        <a:defRPr sz="3749" kern="1200">
          <a:solidFill>
            <a:schemeClr val="tx1"/>
          </a:solidFill>
          <a:latin typeface="+mn-lt"/>
          <a:ea typeface="+mn-ea"/>
          <a:cs typeface="+mn-cs"/>
        </a:defRPr>
      </a:lvl2pPr>
      <a:lvl3pPr marL="1523771" indent="-304754" algn="l" defTabSz="1219017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280" indent="-304754" algn="l" defTabSz="1219017" rtl="0" eaLnBrk="1" latinLnBrk="0" hangingPunct="1">
        <a:spcBef>
          <a:spcPct val="20000"/>
        </a:spcBef>
        <a:buFont typeface="Arial" pitchFamily="34" charset="0"/>
        <a:buChar char="–"/>
        <a:defRPr sz="2649" kern="1200">
          <a:solidFill>
            <a:schemeClr val="tx1"/>
          </a:solidFill>
          <a:latin typeface="+mn-lt"/>
          <a:ea typeface="+mn-ea"/>
          <a:cs typeface="+mn-cs"/>
        </a:defRPr>
      </a:lvl4pPr>
      <a:lvl5pPr marL="2742788" indent="-304754" algn="l" defTabSz="1219017" rtl="0" eaLnBrk="1" latinLnBrk="0" hangingPunct="1">
        <a:spcBef>
          <a:spcPct val="20000"/>
        </a:spcBef>
        <a:buFont typeface="Arial" pitchFamily="34" charset="0"/>
        <a:buChar char="»"/>
        <a:defRPr sz="2649" kern="1200">
          <a:solidFill>
            <a:schemeClr val="tx1"/>
          </a:solidFill>
          <a:latin typeface="+mn-lt"/>
          <a:ea typeface="+mn-ea"/>
          <a:cs typeface="+mn-cs"/>
        </a:defRPr>
      </a:lvl5pPr>
      <a:lvl6pPr marL="3352297" indent="-304754" algn="l" defTabSz="1219017" rtl="0" eaLnBrk="1" latinLnBrk="0" hangingPunct="1">
        <a:spcBef>
          <a:spcPct val="20000"/>
        </a:spcBef>
        <a:buFont typeface="Arial" pitchFamily="34" charset="0"/>
        <a:buChar char="•"/>
        <a:defRPr sz="2649" kern="1200">
          <a:solidFill>
            <a:schemeClr val="tx1"/>
          </a:solidFill>
          <a:latin typeface="+mn-lt"/>
          <a:ea typeface="+mn-ea"/>
          <a:cs typeface="+mn-cs"/>
        </a:defRPr>
      </a:lvl6pPr>
      <a:lvl7pPr marL="3961805" indent="-304754" algn="l" defTabSz="1219017" rtl="0" eaLnBrk="1" latinLnBrk="0" hangingPunct="1">
        <a:spcBef>
          <a:spcPct val="20000"/>
        </a:spcBef>
        <a:buFont typeface="Arial" pitchFamily="34" charset="0"/>
        <a:buChar char="•"/>
        <a:defRPr sz="2649" kern="1200">
          <a:solidFill>
            <a:schemeClr val="tx1"/>
          </a:solidFill>
          <a:latin typeface="+mn-lt"/>
          <a:ea typeface="+mn-ea"/>
          <a:cs typeface="+mn-cs"/>
        </a:defRPr>
      </a:lvl7pPr>
      <a:lvl8pPr marL="4571314" indent="-304754" algn="l" defTabSz="1219017" rtl="0" eaLnBrk="1" latinLnBrk="0" hangingPunct="1">
        <a:spcBef>
          <a:spcPct val="20000"/>
        </a:spcBef>
        <a:buFont typeface="Arial" pitchFamily="34" charset="0"/>
        <a:buChar char="•"/>
        <a:defRPr sz="2649" kern="1200">
          <a:solidFill>
            <a:schemeClr val="tx1"/>
          </a:solidFill>
          <a:latin typeface="+mn-lt"/>
          <a:ea typeface="+mn-ea"/>
          <a:cs typeface="+mn-cs"/>
        </a:defRPr>
      </a:lvl8pPr>
      <a:lvl9pPr marL="5180823" indent="-304754" algn="l" defTabSz="1219017" rtl="0" eaLnBrk="1" latinLnBrk="0" hangingPunct="1">
        <a:spcBef>
          <a:spcPct val="20000"/>
        </a:spcBef>
        <a:buFont typeface="Arial" pitchFamily="34" charset="0"/>
        <a:buChar char="•"/>
        <a:defRPr sz="26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21901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09" algn="l" defTabSz="121901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17" algn="l" defTabSz="121901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526" algn="l" defTabSz="121901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034" algn="l" defTabSz="121901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543" algn="l" defTabSz="121901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051" algn="l" defTabSz="121901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0" algn="l" defTabSz="121901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069" algn="l" defTabSz="121901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9.svg"/><Relationship Id="rId18" Type="http://schemas.openxmlformats.org/officeDocument/2006/relationships/image" Target="../media/image13.svg"/><Relationship Id="rId26" Type="http://schemas.openxmlformats.org/officeDocument/2006/relationships/slide" Target="slide18.xml"/><Relationship Id="rId3" Type="http://schemas.openxmlformats.org/officeDocument/2006/relationships/slide" Target="slide5.xml"/><Relationship Id="rId21" Type="http://schemas.openxmlformats.org/officeDocument/2006/relationships/slide" Target="slide10.xml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17" Type="http://schemas.openxmlformats.org/officeDocument/2006/relationships/image" Target="../media/image12.png"/><Relationship Id="rId25" Type="http://schemas.openxmlformats.org/officeDocument/2006/relationships/slide" Target="slide17.xml"/><Relationship Id="rId2" Type="http://schemas.openxmlformats.org/officeDocument/2006/relationships/image" Target="../media/image1.png"/><Relationship Id="rId16" Type="http://schemas.openxmlformats.org/officeDocument/2006/relationships/slide" Target="slide4.xml"/><Relationship Id="rId20" Type="http://schemas.openxmlformats.org/officeDocument/2006/relationships/slide" Target="slide8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.xml"/><Relationship Id="rId11" Type="http://schemas.openxmlformats.org/officeDocument/2006/relationships/slide" Target="slide3.xml"/><Relationship Id="rId24" Type="http://schemas.openxmlformats.org/officeDocument/2006/relationships/image" Target="../media/image16.svg"/><Relationship Id="rId5" Type="http://schemas.openxmlformats.org/officeDocument/2006/relationships/image" Target="../media/image3.svg"/><Relationship Id="rId15" Type="http://schemas.openxmlformats.org/officeDocument/2006/relationships/image" Target="../media/image11.svg"/><Relationship Id="rId23" Type="http://schemas.openxmlformats.org/officeDocument/2006/relationships/image" Target="../media/image15.png"/><Relationship Id="rId28" Type="http://schemas.openxmlformats.org/officeDocument/2006/relationships/slide" Target="slide13.xml"/><Relationship Id="rId10" Type="http://schemas.openxmlformats.org/officeDocument/2006/relationships/image" Target="../media/image7.svg"/><Relationship Id="rId19" Type="http://schemas.openxmlformats.org/officeDocument/2006/relationships/image" Target="../media/image14.sv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0.png"/><Relationship Id="rId22" Type="http://schemas.openxmlformats.org/officeDocument/2006/relationships/slide" Target="slide9.xml"/><Relationship Id="rId27" Type="http://schemas.openxmlformats.org/officeDocument/2006/relationships/image" Target="../media/image1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hyperlink" Target="https://insivumeh.gob.gt/wp-content/uploads/2020/02/20200217_Boleti%CC%81n-Agroclima%CC%81tico-10_.pdf" TargetMode="External"/><Relationship Id="rId7" Type="http://schemas.openxmlformats.org/officeDocument/2006/relationships/hyperlink" Target="https://drive.google.com/drive/folders/14xnLXe-pOGbwqL4wJYb2XhOwUWLTFoGv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hyperlink" Target="https://www.worldclim.org/data/index.html" TargetMode="External"/><Relationship Id="rId4" Type="http://schemas.openxmlformats.org/officeDocument/2006/relationships/hyperlink" Target="https://earthmap.org/login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hyperlink" Target="https://earthmap.org/login" TargetMode="External"/><Relationship Id="rId7" Type="http://schemas.openxmlformats.org/officeDocument/2006/relationships/image" Target="../media/image4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agrometeorologia.cl/" TargetMode="External"/><Relationship Id="rId5" Type="http://schemas.openxmlformats.org/officeDocument/2006/relationships/hyperlink" Target="http://explorador.cr2.cl/" TargetMode="External"/><Relationship Id="rId4" Type="http://schemas.openxmlformats.org/officeDocument/2006/relationships/hyperlink" Target="https://www.worldclim.org/data/index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hyperlink" Target="https://insivumeh.gob.gt/wp-content/uploads/2020/02/20200217_Boleti%CC%81n-Agroclima%CC%81tico-10_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Номер слайда 3">
            <a:extLst>
              <a:ext uri="{FF2B5EF4-FFF2-40B4-BE49-F238E27FC236}">
                <a16:creationId xmlns:a16="http://schemas.microsoft.com/office/drawing/2014/main" id="{F703E628-9133-4171-93AA-34850B73E3B5}"/>
              </a:ext>
            </a:extLst>
          </p:cNvPr>
          <p:cNvSpPr txBox="1">
            <a:spLocks/>
          </p:cNvSpPr>
          <p:nvPr/>
        </p:nvSpPr>
        <p:spPr>
          <a:xfrm>
            <a:off x="11020650" y="6403228"/>
            <a:ext cx="554145" cy="301757"/>
          </a:xfrm>
          <a:prstGeom prst="rect">
            <a:avLst/>
          </a:prstGeom>
        </p:spPr>
        <p:txBody>
          <a:bodyPr lIns="45705" tIns="22852" rIns="45705" bIns="22852"/>
          <a:lstStyle>
            <a:defPPr>
              <a:defRPr lang="ru-RU"/>
            </a:defPPr>
            <a:lvl1pPr marL="0" algn="l" defTabSz="24385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6D633A-E9D6-4868-9F6A-A76B40F1089A}" type="slidenum">
              <a:rPr kumimoji="0" lang="ru-RU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12190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4" name="Прямоугольник 36">
            <a:extLst>
              <a:ext uri="{FF2B5EF4-FFF2-40B4-BE49-F238E27FC236}">
                <a16:creationId xmlns:a16="http://schemas.microsoft.com/office/drawing/2014/main" id="{392BDA1C-C959-45EE-86AB-ECE453EE1C41}"/>
              </a:ext>
            </a:extLst>
          </p:cNvPr>
          <p:cNvSpPr/>
          <p:nvPr/>
        </p:nvSpPr>
        <p:spPr>
          <a:xfrm>
            <a:off x="1574955" y="282372"/>
            <a:ext cx="10617045" cy="510888"/>
          </a:xfrm>
          <a:prstGeom prst="rect">
            <a:avLst/>
          </a:prstGeom>
          <a:pattFill prst="pct90">
            <a:fgClr>
              <a:srgbClr val="5A6378">
                <a:lumMod val="50000"/>
              </a:srgbClr>
            </a:fgClr>
            <a:bgClr>
              <a:srgbClr val="5A6378">
                <a:lumMod val="75000"/>
              </a:srgbClr>
            </a:bgClr>
          </a:pattFill>
          <a:ln w="25400" cap="flat" cmpd="sng" algn="ctr">
            <a:solidFill>
              <a:srgbClr val="5757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Текст 11">
            <a:extLst>
              <a:ext uri="{FF2B5EF4-FFF2-40B4-BE49-F238E27FC236}">
                <a16:creationId xmlns:a16="http://schemas.microsoft.com/office/drawing/2014/main" id="{376CE0E7-1CC8-478A-A8C6-8932EF6A9518}"/>
              </a:ext>
            </a:extLst>
          </p:cNvPr>
          <p:cNvSpPr txBox="1">
            <a:spLocks/>
          </p:cNvSpPr>
          <p:nvPr/>
        </p:nvSpPr>
        <p:spPr>
          <a:xfrm>
            <a:off x="1669410" y="310640"/>
            <a:ext cx="8103742" cy="510886"/>
          </a:xfrm>
          <a:prstGeom prst="rect">
            <a:avLst/>
          </a:prstGeom>
        </p:spPr>
        <p:txBody>
          <a:bodyPr numCol="1" spcCol="720000"/>
          <a:lstStyle>
            <a:lvl1pPr marL="914446" indent="-914446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1981299" indent="-762038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3048152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4267413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5486674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1219017">
              <a:buClr>
                <a:srgbClr val="E20613"/>
              </a:buClr>
              <a:buSzPct val="250000"/>
              <a:buNone/>
              <a:defRPr/>
            </a:pPr>
            <a:r>
              <a:rPr lang="es-ES" sz="2000" b="1" dirty="0">
                <a:solidFill>
                  <a:srgbClr val="FFFFFF"/>
                </a:solidFill>
              </a:rPr>
              <a:t>DISEÑO DE PLATAFORMAS DE INFORMACIÓN</a:t>
            </a:r>
          </a:p>
        </p:txBody>
      </p:sp>
      <p:sp>
        <p:nvSpPr>
          <p:cNvPr id="127" name="Rectángulo 126">
            <a:extLst>
              <a:ext uri="{FF2B5EF4-FFF2-40B4-BE49-F238E27FC236}">
                <a16:creationId xmlns:a16="http://schemas.microsoft.com/office/drawing/2014/main" id="{488A165F-6CF9-41D7-B6B6-11CC39C974DD}"/>
              </a:ext>
            </a:extLst>
          </p:cNvPr>
          <p:cNvSpPr/>
          <p:nvPr/>
        </p:nvSpPr>
        <p:spPr>
          <a:xfrm>
            <a:off x="1558516" y="984332"/>
            <a:ext cx="45374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9017"/>
            <a:r>
              <a:rPr lang="es-ES" sz="1200" b="1" kern="0" dirty="0">
                <a:solidFill>
                  <a:schemeClr val="accent1"/>
                </a:solidFill>
              </a:rPr>
              <a:t>ANTECEDENTES</a:t>
            </a:r>
            <a:endParaRPr kumimoji="0" lang="es-ES" sz="1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147" name="TextBox 139">
            <a:extLst>
              <a:ext uri="{FF2B5EF4-FFF2-40B4-BE49-F238E27FC236}">
                <a16:creationId xmlns:a16="http://schemas.microsoft.com/office/drawing/2014/main" id="{937069AA-1202-498E-B1D1-577C31744471}"/>
              </a:ext>
            </a:extLst>
          </p:cNvPr>
          <p:cNvSpPr txBox="1"/>
          <p:nvPr/>
        </p:nvSpPr>
        <p:spPr>
          <a:xfrm>
            <a:off x="1574955" y="1368279"/>
            <a:ext cx="3005863" cy="300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SIMAGA. Actualmente se está negociando el desarrollo de una plataforma para el MAGA de Guatemala a fin de ordenar la información </a:t>
            </a:r>
            <a:r>
              <a:rPr lang="es-ES" sz="1067" dirty="0" err="1">
                <a:solidFill>
                  <a:srgbClr val="575756"/>
                </a:solidFill>
                <a:latin typeface="Chevin Pro DemiBold"/>
              </a:rPr>
              <a:t>vínculada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 al sector agropecuario de este país</a:t>
            </a: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Aplicaciones:  Con base a la plataforma SIMAGA, se pueden desarrollar dos aplicaciones iniciales (considerando los datos de Alerta Temprana a incluir en el SIMAGA)</a:t>
            </a:r>
          </a:p>
          <a:p>
            <a:pPr marL="171450" indent="-171450" defTabSz="1219017">
              <a:spcBef>
                <a:spcPts val="601"/>
              </a:spcBef>
              <a:spcAft>
                <a:spcPts val="601"/>
              </a:spcAft>
              <a:buFont typeface="Wingdings" panose="05000000000000000000" pitchFamily="2" charset="2"/>
              <a:buChar char="v"/>
            </a:pPr>
            <a:r>
              <a:rPr lang="es-ES" sz="1067" dirty="0" err="1">
                <a:solidFill>
                  <a:srgbClr val="575756"/>
                </a:solidFill>
                <a:latin typeface="Chevin Pro DemiBold"/>
              </a:rPr>
              <a:t>Agroclima</a:t>
            </a:r>
            <a:endParaRPr lang="es-ES" sz="1067" dirty="0">
              <a:solidFill>
                <a:srgbClr val="575756"/>
              </a:solidFill>
              <a:latin typeface="Chevin Pro DemiBold"/>
            </a:endParaRPr>
          </a:p>
          <a:p>
            <a:pPr marL="171450" indent="-171450" defTabSz="1219017">
              <a:spcBef>
                <a:spcPts val="601"/>
              </a:spcBef>
              <a:spcAft>
                <a:spcPts val="601"/>
              </a:spcAft>
              <a:buFont typeface="Wingdings" panose="05000000000000000000" pitchFamily="2" charset="2"/>
              <a:buChar char="v"/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Riego inteligente</a:t>
            </a: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Actualmente, no existe en Guatemala una aplicación pública que presenta mapas diarios de variaciones climático (si existe una plataforma de INSIVUMEH).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A630F5D0-3788-451B-9D55-899F07FF1DAD}"/>
              </a:ext>
            </a:extLst>
          </p:cNvPr>
          <p:cNvSpPr/>
          <p:nvPr/>
        </p:nvSpPr>
        <p:spPr>
          <a:xfrm>
            <a:off x="4725373" y="984332"/>
            <a:ext cx="15446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9017">
              <a:defRPr/>
            </a:pPr>
            <a:r>
              <a:rPr lang="es-ES" sz="1200" b="1" kern="0" dirty="0">
                <a:solidFill>
                  <a:schemeClr val="accent1"/>
                </a:solidFill>
              </a:rPr>
              <a:t>OBJETIVO</a:t>
            </a:r>
            <a:endParaRPr kumimoji="0" lang="es-ES" sz="1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graphicFrame>
        <p:nvGraphicFramePr>
          <p:cNvPr id="5" name="Tabla 2">
            <a:extLst>
              <a:ext uri="{FF2B5EF4-FFF2-40B4-BE49-F238E27FC236}">
                <a16:creationId xmlns:a16="http://schemas.microsoft.com/office/drawing/2014/main" id="{BD2B4929-C016-47BD-89F8-12B08AD991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008165"/>
              </p:ext>
            </p:extLst>
          </p:nvPr>
        </p:nvGraphicFramePr>
        <p:xfrm>
          <a:off x="8214018" y="1261331"/>
          <a:ext cx="3078759" cy="41400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790">
                  <a:extLst>
                    <a:ext uri="{9D8B030D-6E8A-4147-A177-3AD203B41FA5}">
                      <a16:colId xmlns:a16="http://schemas.microsoft.com/office/drawing/2014/main" val="1925803471"/>
                    </a:ext>
                  </a:extLst>
                </a:gridCol>
                <a:gridCol w="1439014">
                  <a:extLst>
                    <a:ext uri="{9D8B030D-6E8A-4147-A177-3AD203B41FA5}">
                      <a16:colId xmlns:a16="http://schemas.microsoft.com/office/drawing/2014/main" val="4209277347"/>
                    </a:ext>
                  </a:extLst>
                </a:gridCol>
                <a:gridCol w="840955">
                  <a:extLst>
                    <a:ext uri="{9D8B030D-6E8A-4147-A177-3AD203B41FA5}">
                      <a16:colId xmlns:a16="http://schemas.microsoft.com/office/drawing/2014/main" val="717859385"/>
                    </a:ext>
                  </a:extLst>
                </a:gridCol>
              </a:tblGrid>
              <a:tr h="383117">
                <a:tc>
                  <a:txBody>
                    <a:bodyPr/>
                    <a:lstStyle/>
                    <a:p>
                      <a:pPr algn="ctr"/>
                      <a:r>
                        <a:rPr lang="es-ES" sz="1100" dirty="0"/>
                        <a:t>PASOS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100" dirty="0"/>
                        <a:t>TAREAS </a:t>
                      </a:r>
                    </a:p>
                  </a:txBody>
                  <a:tcPr anchor="ctr">
                    <a:solidFill>
                      <a:srgbClr val="0E39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/>
                        <a:t>CHECKLIST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972298"/>
                  </a:ext>
                </a:extLst>
              </a:tr>
              <a:tr h="268349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Paso 1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017" rtl="0" eaLnBrk="1" fontAlgn="ctr" latinLnBrk="0" hangingPunct="1"/>
                      <a:r>
                        <a:rPr lang="es-ES" sz="9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Contexto</a:t>
                      </a:r>
                    </a:p>
                  </a:txBody>
                  <a:tcPr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32244"/>
                  </a:ext>
                </a:extLst>
              </a:tr>
              <a:tr h="268349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Paso 2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Breve Descripción</a:t>
                      </a:r>
                    </a:p>
                  </a:txBody>
                  <a:tcPr anchor="ctr">
                    <a:solidFill>
                      <a:srgbClr val="0E39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707719"/>
                  </a:ext>
                </a:extLst>
              </a:tr>
              <a:tr h="268349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Paso 3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Público Objetivo</a:t>
                      </a:r>
                    </a:p>
                  </a:txBody>
                  <a:tcPr anchor="ctr">
                    <a:solidFill>
                      <a:srgbClr val="1450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576896"/>
                  </a:ext>
                </a:extLst>
              </a:tr>
              <a:tr h="268349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Paso 4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Países Prioritarios</a:t>
                      </a:r>
                    </a:p>
                  </a:txBody>
                  <a:tcPr anchor="ctr">
                    <a:solidFill>
                      <a:srgbClr val="1A6A9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E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585519"/>
                  </a:ext>
                </a:extLst>
              </a:tr>
              <a:tr h="268349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Paso 5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Contexto Competitivo</a:t>
                      </a:r>
                    </a:p>
                  </a:txBody>
                  <a:tcPr anchor="ctr">
                    <a:solidFill>
                      <a:srgbClr val="269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010357"/>
                  </a:ext>
                </a:extLst>
              </a:tr>
              <a:tr h="268349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Paso 6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Oportunidades</a:t>
                      </a:r>
                    </a:p>
                  </a:txBody>
                  <a:tcPr anchor="ctr">
                    <a:solidFill>
                      <a:srgbClr val="269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332774"/>
                  </a:ext>
                </a:extLst>
              </a:tr>
              <a:tr h="268349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Paso 7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Caracterización del Sitio</a:t>
                      </a:r>
                    </a:p>
                  </a:txBody>
                  <a:tcPr anchor="ctr">
                    <a:solidFill>
                      <a:srgbClr val="5CB5E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047202"/>
                  </a:ext>
                </a:extLst>
              </a:tr>
              <a:tr h="268349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Paso 8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Estructura del Sitio</a:t>
                      </a:r>
                    </a:p>
                  </a:txBody>
                  <a:tcPr anchor="ctr">
                    <a:solidFill>
                      <a:srgbClr val="269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640980"/>
                  </a:ext>
                </a:extLst>
              </a:tr>
              <a:tr h="268349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Paso 9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Caracterización Visual</a:t>
                      </a:r>
                    </a:p>
                  </a:txBody>
                  <a:tcPr anchor="ctr">
                    <a:solidFill>
                      <a:srgbClr val="269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017987"/>
                  </a:ext>
                </a:extLst>
              </a:tr>
              <a:tr h="268349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Paso 10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Fuentes de Información</a:t>
                      </a:r>
                    </a:p>
                  </a:txBody>
                  <a:tcPr anchor="ctr">
                    <a:solidFill>
                      <a:srgbClr val="2081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305285"/>
                  </a:ext>
                </a:extLst>
              </a:tr>
              <a:tr h="268349">
                <a:tc>
                  <a:txBody>
                    <a:bodyPr/>
                    <a:lstStyle/>
                    <a:p>
                      <a:pPr marL="0" marR="0" lvl="0" indent="0" algn="ctr" defTabSz="1219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Paso 11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Variables (10-20)</a:t>
                      </a:r>
                    </a:p>
                  </a:txBody>
                  <a:tcPr anchor="ctr">
                    <a:solidFill>
                      <a:srgbClr val="1A6A9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2778745"/>
                  </a:ext>
                </a:extLst>
              </a:tr>
              <a:tr h="268349">
                <a:tc>
                  <a:txBody>
                    <a:bodyPr/>
                    <a:lstStyle/>
                    <a:p>
                      <a:pPr marL="0" marR="0" lvl="0" indent="0" algn="ctr" defTabSz="1219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Paso 12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Interacción de Variables</a:t>
                      </a:r>
                      <a:endParaRPr lang="es-E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1450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164592"/>
                  </a:ext>
                </a:extLst>
              </a:tr>
              <a:tr h="268349">
                <a:tc>
                  <a:txBody>
                    <a:bodyPr/>
                    <a:lstStyle/>
                    <a:p>
                      <a:pPr marL="0" marR="0" lvl="0" indent="0" algn="ctr" defTabSz="1219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Paso 13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Datos</a:t>
                      </a:r>
                    </a:p>
                  </a:txBody>
                  <a:tcPr anchor="ctr">
                    <a:solidFill>
                      <a:srgbClr val="0E39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15700"/>
                  </a:ext>
                </a:extLst>
              </a:tr>
              <a:tr h="268349">
                <a:tc>
                  <a:txBody>
                    <a:bodyPr/>
                    <a:lstStyle/>
                    <a:p>
                      <a:pPr marL="0" marR="0" lvl="0" indent="0" algn="ctr" defTabSz="1219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Paso 14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Tipo Datos-Actualización</a:t>
                      </a:r>
                    </a:p>
                  </a:txBody>
                  <a:tcPr anchor="ctr"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222929"/>
                  </a:ext>
                </a:extLst>
              </a:tr>
            </a:tbl>
          </a:graphicData>
        </a:graphic>
      </p:graphicFrame>
      <p:pic>
        <p:nvPicPr>
          <p:cNvPr id="7" name="Imagen 6" descr="Imagen que contiene dibujo&#10;&#10;Descripción generada automáticamente">
            <a:extLst>
              <a:ext uri="{FF2B5EF4-FFF2-40B4-BE49-F238E27FC236}">
                <a16:creationId xmlns:a16="http://schemas.microsoft.com/office/drawing/2014/main" id="{B72F7DB8-7904-4EEE-A9C6-A98120D10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281" y="268425"/>
            <a:ext cx="2804719" cy="59913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5CC30F54-99E5-4831-80E3-E2A3C3ED0E75}"/>
              </a:ext>
            </a:extLst>
          </p:cNvPr>
          <p:cNvSpPr/>
          <p:nvPr/>
        </p:nvSpPr>
        <p:spPr>
          <a:xfrm>
            <a:off x="8214018" y="984332"/>
            <a:ext cx="30787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9017">
              <a:defRPr/>
            </a:pPr>
            <a:r>
              <a:rPr lang="es-ES" sz="1200" b="1" kern="0" dirty="0">
                <a:solidFill>
                  <a:schemeClr val="accent1"/>
                </a:solidFill>
              </a:rPr>
              <a:t>PASOS PREVISTOS</a:t>
            </a:r>
            <a:endParaRPr kumimoji="0" lang="es-ES" sz="1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cxnSp>
        <p:nvCxnSpPr>
          <p:cNvPr id="23" name="Straight Connector 136">
            <a:extLst>
              <a:ext uri="{FF2B5EF4-FFF2-40B4-BE49-F238E27FC236}">
                <a16:creationId xmlns:a16="http://schemas.microsoft.com/office/drawing/2014/main" id="{557712CB-6BE3-4853-A024-480394F2D910}"/>
              </a:ext>
            </a:extLst>
          </p:cNvPr>
          <p:cNvCxnSpPr/>
          <p:nvPr/>
        </p:nvCxnSpPr>
        <p:spPr>
          <a:xfrm>
            <a:off x="4653095" y="1395171"/>
            <a:ext cx="0" cy="4572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áfico 10" descr="Círculo con flecha a la izquierda">
            <a:hlinkClick r:id="rId3" action="ppaction://hlinksldjump"/>
            <a:extLst>
              <a:ext uri="{FF2B5EF4-FFF2-40B4-BE49-F238E27FC236}">
                <a16:creationId xmlns:a16="http://schemas.microsoft.com/office/drawing/2014/main" id="{84ECD024-0F66-4C58-B7EC-A18E8AB884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20690" y="3245945"/>
            <a:ext cx="288000" cy="288000"/>
          </a:xfrm>
          <a:prstGeom prst="rect">
            <a:avLst/>
          </a:prstGeom>
        </p:spPr>
      </p:pic>
      <p:sp>
        <p:nvSpPr>
          <p:cNvPr id="12" name="TextBox 139">
            <a:extLst>
              <a:ext uri="{FF2B5EF4-FFF2-40B4-BE49-F238E27FC236}">
                <a16:creationId xmlns:a16="http://schemas.microsoft.com/office/drawing/2014/main" id="{28A72BDD-FFDB-4EFC-87FA-597EE0239B6E}"/>
              </a:ext>
            </a:extLst>
          </p:cNvPr>
          <p:cNvSpPr txBox="1"/>
          <p:nvPr/>
        </p:nvSpPr>
        <p:spPr>
          <a:xfrm>
            <a:off x="4725373" y="1301222"/>
            <a:ext cx="2870869" cy="738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Desarrollo de plataforma SIMAGA y desarrollo de aplicaciones móviles agrícolas.</a:t>
            </a: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Desarrollo plataforma (estadísticas </a:t>
            </a:r>
            <a:r>
              <a:rPr lang="es-ES" sz="1067" dirty="0" err="1">
                <a:solidFill>
                  <a:srgbClr val="575756"/>
                </a:solidFill>
                <a:latin typeface="Chevin Pro DemiBold"/>
              </a:rPr>
              <a:t>AgroChile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).</a:t>
            </a:r>
            <a:endParaRPr lang="es-ES" sz="1067" dirty="0">
              <a:solidFill>
                <a:schemeClr val="accent1"/>
              </a:solidFill>
              <a:latin typeface="Chevin Pro DemiBold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969A6F9-6683-4F00-9FAE-BF728B9CAE76}"/>
              </a:ext>
            </a:extLst>
          </p:cNvPr>
          <p:cNvSpPr/>
          <p:nvPr/>
        </p:nvSpPr>
        <p:spPr>
          <a:xfrm>
            <a:off x="4746967" y="2302124"/>
            <a:ext cx="15446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9017">
              <a:defRPr/>
            </a:pPr>
            <a:r>
              <a:rPr lang="es-ES" sz="1200" b="1" kern="0" dirty="0">
                <a:solidFill>
                  <a:schemeClr val="accent1"/>
                </a:solidFill>
              </a:rPr>
              <a:t>MÉTODO</a:t>
            </a:r>
            <a:endParaRPr kumimoji="0" lang="es-ES" sz="1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14" name="TextBox 139">
            <a:extLst>
              <a:ext uri="{FF2B5EF4-FFF2-40B4-BE49-F238E27FC236}">
                <a16:creationId xmlns:a16="http://schemas.microsoft.com/office/drawing/2014/main" id="{CCBC8808-42C0-4AF0-811C-3EA39EB71D3A}"/>
              </a:ext>
            </a:extLst>
          </p:cNvPr>
          <p:cNvSpPr txBox="1"/>
          <p:nvPr/>
        </p:nvSpPr>
        <p:spPr>
          <a:xfrm>
            <a:off x="4746967" y="2531861"/>
            <a:ext cx="2870869" cy="1395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chemeClr val="tx1">
                    <a:lumMod val="65000"/>
                    <a:lumOff val="35000"/>
                  </a:schemeClr>
                </a:solidFill>
                <a:latin typeface="Chevin Pro DemiBold"/>
              </a:rPr>
              <a:t>Los esfuerzos se enfocarán en completar el componente de Alerta Temprana del SIMAGA y con base a esto desarrollar dos aplicaciones en primera instancia: I) </a:t>
            </a:r>
            <a:r>
              <a:rPr lang="es-ES" sz="1067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hevin Pro DemiBold"/>
              </a:rPr>
              <a:t>Agroclima</a:t>
            </a:r>
            <a:r>
              <a:rPr lang="es-ES" sz="1067" dirty="0">
                <a:solidFill>
                  <a:schemeClr val="tx1">
                    <a:lumMod val="65000"/>
                    <a:lumOff val="35000"/>
                  </a:schemeClr>
                </a:solidFill>
                <a:latin typeface="Chevin Pro DemiBold"/>
              </a:rPr>
              <a:t> y </a:t>
            </a:r>
            <a:r>
              <a:rPr lang="es-ES" sz="1067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hevin Pro DemiBold"/>
              </a:rPr>
              <a:t>ii</a:t>
            </a:r>
            <a:r>
              <a:rPr lang="es-ES" sz="1067" dirty="0">
                <a:solidFill>
                  <a:schemeClr val="tx1">
                    <a:lumMod val="65000"/>
                    <a:lumOff val="35000"/>
                  </a:schemeClr>
                </a:solidFill>
                <a:latin typeface="Chevin Pro DemiBold"/>
              </a:rPr>
              <a:t>) Riego inteligente.</a:t>
            </a: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chemeClr val="tx1">
                    <a:lumMod val="65000"/>
                    <a:lumOff val="35000"/>
                  </a:schemeClr>
                </a:solidFill>
                <a:latin typeface="Chevin Pro DemiBold"/>
              </a:rPr>
              <a:t>Se trabajarán de manera paralela en estas dos aplicaciones para Guatemala y Chile</a:t>
            </a:r>
          </a:p>
        </p:txBody>
      </p:sp>
      <p:sp>
        <p:nvSpPr>
          <p:cNvPr id="2" name="TextBox 139">
            <a:extLst>
              <a:ext uri="{FF2B5EF4-FFF2-40B4-BE49-F238E27FC236}">
                <a16:creationId xmlns:a16="http://schemas.microsoft.com/office/drawing/2014/main" id="{7886414A-CE95-4FF4-92BD-37E3DEEFBE7E}"/>
              </a:ext>
            </a:extLst>
          </p:cNvPr>
          <p:cNvSpPr txBox="1"/>
          <p:nvPr/>
        </p:nvSpPr>
        <p:spPr>
          <a:xfrm>
            <a:off x="8234950" y="5498175"/>
            <a:ext cx="3109693" cy="903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Aprovecha la columna </a:t>
            </a:r>
            <a:r>
              <a:rPr lang="es-ES" sz="1067" dirty="0" err="1">
                <a:solidFill>
                  <a:srgbClr val="575756"/>
                </a:solidFill>
                <a:latin typeface="Chevin Pro DemiBold"/>
              </a:rPr>
              <a:t>Checklist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 para ir marcando los avances.</a:t>
            </a: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Las Flechas de la derecha te conducen a las secciones correspondientes.</a:t>
            </a:r>
            <a:endParaRPr lang="en-US" sz="1067" dirty="0">
              <a:solidFill>
                <a:srgbClr val="575756"/>
              </a:solidFill>
              <a:latin typeface="Chevin Pro DemiBold"/>
            </a:endParaRPr>
          </a:p>
        </p:txBody>
      </p:sp>
      <p:pic>
        <p:nvPicPr>
          <p:cNvPr id="4" name="Gráfico 3" descr="Círculo con flecha a la izquierda">
            <a:hlinkClick r:id="rId6" action="ppaction://hlinksldjump"/>
            <a:extLst>
              <a:ext uri="{FF2B5EF4-FFF2-40B4-BE49-F238E27FC236}">
                <a16:creationId xmlns:a16="http://schemas.microsoft.com/office/drawing/2014/main" id="{BA14F22A-EAF4-4A42-9E4C-CD1454185D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20690" y="1626005"/>
            <a:ext cx="288000" cy="288000"/>
          </a:xfrm>
          <a:prstGeom prst="rect">
            <a:avLst/>
          </a:prstGeom>
        </p:spPr>
      </p:pic>
      <p:pic>
        <p:nvPicPr>
          <p:cNvPr id="6" name="Gráfico 5" descr="Círculo con flecha a la izquierda">
            <a:hlinkClick r:id="rId6" action="ppaction://hlinksldjump"/>
            <a:extLst>
              <a:ext uri="{FF2B5EF4-FFF2-40B4-BE49-F238E27FC236}">
                <a16:creationId xmlns:a16="http://schemas.microsoft.com/office/drawing/2014/main" id="{A70AAF77-C8B7-4F71-8B06-97F045BEAC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20690" y="1895995"/>
            <a:ext cx="288000" cy="288000"/>
          </a:xfrm>
          <a:prstGeom prst="rect">
            <a:avLst/>
          </a:prstGeom>
        </p:spPr>
      </p:pic>
      <p:pic>
        <p:nvPicPr>
          <p:cNvPr id="9" name="Gráfico 8" descr="Círculo con flecha a la izquierda">
            <a:hlinkClick r:id="rId11" action="ppaction://hlinksldjump"/>
            <a:extLst>
              <a:ext uri="{FF2B5EF4-FFF2-40B4-BE49-F238E27FC236}">
                <a16:creationId xmlns:a16="http://schemas.microsoft.com/office/drawing/2014/main" id="{47593DA9-B7DB-40E0-AF6B-A5F91D6F78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20690" y="2165985"/>
            <a:ext cx="288000" cy="288000"/>
          </a:xfrm>
          <a:prstGeom prst="rect">
            <a:avLst/>
          </a:prstGeom>
        </p:spPr>
      </p:pic>
      <p:pic>
        <p:nvPicPr>
          <p:cNvPr id="10" name="Gráfico 9" descr="Círculo con flecha a la izquierda">
            <a:hlinkClick r:id="rId11" action="ppaction://hlinksldjump"/>
            <a:extLst>
              <a:ext uri="{FF2B5EF4-FFF2-40B4-BE49-F238E27FC236}">
                <a16:creationId xmlns:a16="http://schemas.microsoft.com/office/drawing/2014/main" id="{2B1019AA-5A67-425E-953F-72B4C937F7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320690" y="2435975"/>
            <a:ext cx="288000" cy="288000"/>
          </a:xfrm>
          <a:prstGeom prst="rect">
            <a:avLst/>
          </a:prstGeom>
        </p:spPr>
      </p:pic>
      <p:pic>
        <p:nvPicPr>
          <p:cNvPr id="15" name="Gráfico 14" descr="Círculo con flecha a la izquierda">
            <a:hlinkClick r:id="rId16" action="ppaction://hlinksldjump"/>
            <a:extLst>
              <a:ext uri="{FF2B5EF4-FFF2-40B4-BE49-F238E27FC236}">
                <a16:creationId xmlns:a16="http://schemas.microsoft.com/office/drawing/2014/main" id="{9E1F152B-AB04-4672-AC52-3A76E584563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320690" y="2705965"/>
            <a:ext cx="288000" cy="288000"/>
          </a:xfrm>
          <a:prstGeom prst="rect">
            <a:avLst/>
          </a:prstGeom>
        </p:spPr>
      </p:pic>
      <p:pic>
        <p:nvPicPr>
          <p:cNvPr id="16" name="Gráfico 15" descr="Círculo con flecha a la izquierda">
            <a:hlinkClick r:id="rId16" action="ppaction://hlinksldjump"/>
            <a:extLst>
              <a:ext uri="{FF2B5EF4-FFF2-40B4-BE49-F238E27FC236}">
                <a16:creationId xmlns:a16="http://schemas.microsoft.com/office/drawing/2014/main" id="{8B1A36DD-EFCB-4CE2-8874-959F0C1A964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320690" y="2975955"/>
            <a:ext cx="288000" cy="288000"/>
          </a:xfrm>
          <a:prstGeom prst="rect">
            <a:avLst/>
          </a:prstGeom>
        </p:spPr>
      </p:pic>
      <p:pic>
        <p:nvPicPr>
          <p:cNvPr id="18" name="Gráfico 17" descr="Círculo con flecha a la izquierda">
            <a:hlinkClick r:id="rId20" action="ppaction://hlinksldjump"/>
            <a:extLst>
              <a:ext uri="{FF2B5EF4-FFF2-40B4-BE49-F238E27FC236}">
                <a16:creationId xmlns:a16="http://schemas.microsoft.com/office/drawing/2014/main" id="{83247FF0-1C7E-4EFA-A121-54C8313AC9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320690" y="3515935"/>
            <a:ext cx="288000" cy="288000"/>
          </a:xfrm>
          <a:prstGeom prst="rect">
            <a:avLst/>
          </a:prstGeom>
        </p:spPr>
      </p:pic>
      <p:pic>
        <p:nvPicPr>
          <p:cNvPr id="20" name="Gráfico 19" descr="Círculo con flecha a la izquierda">
            <a:hlinkClick r:id="rId21" action="ppaction://hlinksldjump"/>
            <a:extLst>
              <a:ext uri="{FF2B5EF4-FFF2-40B4-BE49-F238E27FC236}">
                <a16:creationId xmlns:a16="http://schemas.microsoft.com/office/drawing/2014/main" id="{9833DA42-367D-4035-9948-84B9816523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320690" y="3785925"/>
            <a:ext cx="288000" cy="288000"/>
          </a:xfrm>
          <a:prstGeom prst="rect">
            <a:avLst/>
          </a:prstGeom>
        </p:spPr>
      </p:pic>
      <p:pic>
        <p:nvPicPr>
          <p:cNvPr id="22" name="Gráfico 21" descr="Círculo con flecha a la izquierda">
            <a:hlinkClick r:id="rId22" action="ppaction://hlinksldjump"/>
            <a:extLst>
              <a:ext uri="{FF2B5EF4-FFF2-40B4-BE49-F238E27FC236}">
                <a16:creationId xmlns:a16="http://schemas.microsoft.com/office/drawing/2014/main" id="{24BF10BB-5B17-4F66-A7CC-47A56EBE082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320690" y="4055915"/>
            <a:ext cx="288000" cy="288000"/>
          </a:xfrm>
          <a:prstGeom prst="rect">
            <a:avLst/>
          </a:prstGeom>
        </p:spPr>
      </p:pic>
      <p:pic>
        <p:nvPicPr>
          <p:cNvPr id="26" name="Gráfico 25" descr="Círculo con flecha a la izquierda">
            <a:hlinkClick r:id="rId25" action="ppaction://hlinksldjump"/>
            <a:extLst>
              <a:ext uri="{FF2B5EF4-FFF2-40B4-BE49-F238E27FC236}">
                <a16:creationId xmlns:a16="http://schemas.microsoft.com/office/drawing/2014/main" id="{EEFC0BF1-F6DE-4FBB-AB3C-4A8D925CF2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20690" y="4595895"/>
            <a:ext cx="288000" cy="288000"/>
          </a:xfrm>
          <a:prstGeom prst="rect">
            <a:avLst/>
          </a:prstGeom>
        </p:spPr>
      </p:pic>
      <p:pic>
        <p:nvPicPr>
          <p:cNvPr id="28" name="Gráfico 27" descr="Círculo con flecha a la izquierda">
            <a:hlinkClick r:id="rId26" action="ppaction://hlinksldjump"/>
            <a:extLst>
              <a:ext uri="{FF2B5EF4-FFF2-40B4-BE49-F238E27FC236}">
                <a16:creationId xmlns:a16="http://schemas.microsoft.com/office/drawing/2014/main" id="{223B9DA4-308E-4231-BB07-4ECDB4C490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20690" y="4865885"/>
            <a:ext cx="288000" cy="288000"/>
          </a:xfrm>
          <a:prstGeom prst="rect">
            <a:avLst/>
          </a:prstGeom>
        </p:spPr>
      </p:pic>
      <p:pic>
        <p:nvPicPr>
          <p:cNvPr id="30" name="Gráfico 29" descr="Círculo con flecha a la izquierda">
            <a:hlinkClick r:id="rId26" action="ppaction://hlinksldjump"/>
            <a:extLst>
              <a:ext uri="{FF2B5EF4-FFF2-40B4-BE49-F238E27FC236}">
                <a16:creationId xmlns:a16="http://schemas.microsoft.com/office/drawing/2014/main" id="{6CF65069-4EBE-4D74-A3C8-CE566A2A8E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320690" y="5135880"/>
            <a:ext cx="288000" cy="288000"/>
          </a:xfrm>
          <a:prstGeom prst="rect">
            <a:avLst/>
          </a:prstGeom>
        </p:spPr>
      </p:pic>
      <p:pic>
        <p:nvPicPr>
          <p:cNvPr id="32" name="Gráfico 31" descr="Círculo con flecha a la izquierda">
            <a:hlinkClick r:id="rId28" action="ppaction://hlinksldjump"/>
            <a:extLst>
              <a:ext uri="{FF2B5EF4-FFF2-40B4-BE49-F238E27FC236}">
                <a16:creationId xmlns:a16="http://schemas.microsoft.com/office/drawing/2014/main" id="{9A075CEB-0ABE-4BE5-9E4A-33C8926C76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320690" y="4325905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76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Номер слайда 3">
            <a:extLst>
              <a:ext uri="{FF2B5EF4-FFF2-40B4-BE49-F238E27FC236}">
                <a16:creationId xmlns:a16="http://schemas.microsoft.com/office/drawing/2014/main" id="{F703E628-9133-4171-93AA-34850B73E3B5}"/>
              </a:ext>
            </a:extLst>
          </p:cNvPr>
          <p:cNvSpPr txBox="1">
            <a:spLocks/>
          </p:cNvSpPr>
          <p:nvPr/>
        </p:nvSpPr>
        <p:spPr>
          <a:xfrm>
            <a:off x="11020650" y="6403228"/>
            <a:ext cx="554145" cy="301757"/>
          </a:xfrm>
          <a:prstGeom prst="rect">
            <a:avLst/>
          </a:prstGeom>
        </p:spPr>
        <p:txBody>
          <a:bodyPr lIns="45705" tIns="22852" rIns="45705" bIns="22852"/>
          <a:lstStyle>
            <a:defPPr>
              <a:defRPr lang="ru-RU"/>
            </a:defPPr>
            <a:lvl1pPr marL="0" algn="l" defTabSz="24385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6D633A-E9D6-4868-9F6A-A76B40F1089A}" type="slidenum">
              <a:rPr kumimoji="0" lang="ru-RU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12190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TextBox 24">
            <a:extLst>
              <a:ext uri="{FF2B5EF4-FFF2-40B4-BE49-F238E27FC236}">
                <a16:creationId xmlns:a16="http://schemas.microsoft.com/office/drawing/2014/main" id="{8A740EFA-8242-4EC9-9C28-2A44286421FE}"/>
              </a:ext>
            </a:extLst>
          </p:cNvPr>
          <p:cNvSpPr txBox="1"/>
          <p:nvPr/>
        </p:nvSpPr>
        <p:spPr>
          <a:xfrm>
            <a:off x="1558728" y="369014"/>
            <a:ext cx="2141987" cy="317459"/>
          </a:xfrm>
          <a:prstGeom prst="rect">
            <a:avLst/>
          </a:prstGeom>
          <a:solidFill>
            <a:schemeClr val="accent1"/>
          </a:solidFill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 err="1">
                <a:solidFill>
                  <a:srgbClr val="FFFFFF"/>
                </a:solidFill>
                <a:latin typeface="Chevin Pro DemiBold" pitchFamily="34" charset="0"/>
                <a:cs typeface="Calibri"/>
              </a:rPr>
              <a:t>DATAgro</a:t>
            </a:r>
            <a:endParaRPr kumimoji="0" lang="ru-RU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hevin Pro DemiBold" pitchFamily="34" charset="0"/>
              <a:cs typeface="Calibri"/>
            </a:endParaRPr>
          </a:p>
        </p:txBody>
      </p:sp>
      <p:sp>
        <p:nvSpPr>
          <p:cNvPr id="70" name="Прямоугольник 2">
            <a:extLst>
              <a:ext uri="{FF2B5EF4-FFF2-40B4-BE49-F238E27FC236}">
                <a16:creationId xmlns:a16="http://schemas.microsoft.com/office/drawing/2014/main" id="{85CBC2BD-2A14-442D-97E2-3FDF4AC560DB}"/>
              </a:ext>
            </a:extLst>
          </p:cNvPr>
          <p:cNvSpPr/>
          <p:nvPr/>
        </p:nvSpPr>
        <p:spPr>
          <a:xfrm>
            <a:off x="717438" y="296910"/>
            <a:ext cx="603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017">
              <a:buClr>
                <a:srgbClr val="E20613"/>
              </a:buClr>
              <a:buSzPct val="250000"/>
            </a:pPr>
            <a:r>
              <a:rPr lang="en-US" sz="2400" dirty="0">
                <a:solidFill>
                  <a:schemeClr val="accent1"/>
                </a:solidFill>
                <a:latin typeface="Chevin Pro Light" pitchFamily="34" charset="0"/>
              </a:rPr>
              <a:t>9</a:t>
            </a:r>
            <a:endParaRPr lang="ru-RU" sz="2400" dirty="0">
              <a:solidFill>
                <a:schemeClr val="accent1"/>
              </a:solidFill>
              <a:latin typeface="Chevin Pro Light" pitchFamily="34" charset="0"/>
            </a:endParaRPr>
          </a:p>
        </p:txBody>
      </p:sp>
      <p:sp>
        <p:nvSpPr>
          <p:cNvPr id="124" name="Прямоугольник 36">
            <a:extLst>
              <a:ext uri="{FF2B5EF4-FFF2-40B4-BE49-F238E27FC236}">
                <a16:creationId xmlns:a16="http://schemas.microsoft.com/office/drawing/2014/main" id="{392BDA1C-C959-45EE-86AB-ECE453EE1C41}"/>
              </a:ext>
            </a:extLst>
          </p:cNvPr>
          <p:cNvSpPr/>
          <p:nvPr/>
        </p:nvSpPr>
        <p:spPr>
          <a:xfrm>
            <a:off x="1558516" y="852114"/>
            <a:ext cx="10617045" cy="510888"/>
          </a:xfrm>
          <a:prstGeom prst="rect">
            <a:avLst/>
          </a:prstGeom>
          <a:pattFill prst="pct90">
            <a:fgClr>
              <a:srgbClr val="5A6378">
                <a:lumMod val="50000"/>
              </a:srgbClr>
            </a:fgClr>
            <a:bgClr>
              <a:srgbClr val="5A6378">
                <a:lumMod val="75000"/>
              </a:srgbClr>
            </a:bgClr>
          </a:pattFill>
          <a:ln w="25400" cap="flat" cmpd="sng" algn="ctr">
            <a:solidFill>
              <a:srgbClr val="5757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Прямоугольник 17">
            <a:extLst>
              <a:ext uri="{FF2B5EF4-FFF2-40B4-BE49-F238E27FC236}">
                <a16:creationId xmlns:a16="http://schemas.microsoft.com/office/drawing/2014/main" id="{65644ACE-3A31-426D-950F-0C97D5AEC5E6}"/>
              </a:ext>
            </a:extLst>
          </p:cNvPr>
          <p:cNvSpPr/>
          <p:nvPr/>
        </p:nvSpPr>
        <p:spPr>
          <a:xfrm rot="5400000">
            <a:off x="1693860" y="917381"/>
            <a:ext cx="227167" cy="125068"/>
          </a:xfrm>
          <a:custGeom>
            <a:avLst/>
            <a:gdLst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104456 w 4104456"/>
              <a:gd name="connsiteY2" fmla="*/ 864096 h 864096"/>
              <a:gd name="connsiteX3" fmla="*/ 0 w 4104456"/>
              <a:gd name="connsiteY3" fmla="*/ 864096 h 864096"/>
              <a:gd name="connsiteX4" fmla="*/ 0 w 4104456"/>
              <a:gd name="connsiteY4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084628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3852399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4456" h="864096">
                <a:moveTo>
                  <a:pt x="0" y="0"/>
                </a:moveTo>
                <a:lnTo>
                  <a:pt x="4104456" y="0"/>
                </a:lnTo>
                <a:lnTo>
                  <a:pt x="3852399" y="442444"/>
                </a:lnTo>
                <a:lnTo>
                  <a:pt x="4104456" y="864096"/>
                </a:lnTo>
                <a:lnTo>
                  <a:pt x="0" y="8640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lIns="121912" tIns="60956" rIns="121912" bIns="60956"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Текст 11">
            <a:extLst>
              <a:ext uri="{FF2B5EF4-FFF2-40B4-BE49-F238E27FC236}">
                <a16:creationId xmlns:a16="http://schemas.microsoft.com/office/drawing/2014/main" id="{376CE0E7-1CC8-478A-A8C6-8932EF6A9518}"/>
              </a:ext>
            </a:extLst>
          </p:cNvPr>
          <p:cNvSpPr txBox="1">
            <a:spLocks/>
          </p:cNvSpPr>
          <p:nvPr/>
        </p:nvSpPr>
        <p:spPr>
          <a:xfrm>
            <a:off x="2056371" y="853740"/>
            <a:ext cx="7590945" cy="510886"/>
          </a:xfrm>
          <a:prstGeom prst="rect">
            <a:avLst/>
          </a:prstGeom>
        </p:spPr>
        <p:txBody>
          <a:bodyPr numCol="1" spcCol="720000"/>
          <a:lstStyle>
            <a:lvl1pPr marL="914446" indent="-914446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1981299" indent="-762038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3048152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4267413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5486674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 defTabSz="1219017">
              <a:buClr>
                <a:srgbClr val="E20613"/>
              </a:buClr>
              <a:buSzPct val="250000"/>
              <a:buNone/>
              <a:defRPr/>
            </a:pPr>
            <a:r>
              <a:rPr lang="es-ES" sz="1000" dirty="0">
                <a:solidFill>
                  <a:srgbClr val="FFFFFF"/>
                </a:solidFill>
              </a:rPr>
              <a:t>En</a:t>
            </a:r>
          </a:p>
        </p:txBody>
      </p:sp>
      <p:sp>
        <p:nvSpPr>
          <p:cNvPr id="127" name="Rectángulo 126">
            <a:extLst>
              <a:ext uri="{FF2B5EF4-FFF2-40B4-BE49-F238E27FC236}">
                <a16:creationId xmlns:a16="http://schemas.microsoft.com/office/drawing/2014/main" id="{488A165F-6CF9-41D7-B6B6-11CC39C974DD}"/>
              </a:ext>
            </a:extLst>
          </p:cNvPr>
          <p:cNvSpPr/>
          <p:nvPr/>
        </p:nvSpPr>
        <p:spPr>
          <a:xfrm>
            <a:off x="1558518" y="1501612"/>
            <a:ext cx="45374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9017"/>
            <a:r>
              <a:rPr lang="es-ES" sz="1200" b="1" kern="0" dirty="0">
                <a:solidFill>
                  <a:schemeClr val="accent1"/>
                </a:solidFill>
              </a:rPr>
              <a:t>9. CARACTERIZACIÓN VISUAL</a:t>
            </a:r>
            <a:endParaRPr kumimoji="0" lang="es-ES" sz="1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cxnSp>
        <p:nvCxnSpPr>
          <p:cNvPr id="146" name="Straight Connector 136">
            <a:extLst>
              <a:ext uri="{FF2B5EF4-FFF2-40B4-BE49-F238E27FC236}">
                <a16:creationId xmlns:a16="http://schemas.microsoft.com/office/drawing/2014/main" id="{A5E31865-5335-4BA5-81E4-ACEB52F5FCA7}"/>
              </a:ext>
            </a:extLst>
          </p:cNvPr>
          <p:cNvCxnSpPr/>
          <p:nvPr/>
        </p:nvCxnSpPr>
        <p:spPr>
          <a:xfrm>
            <a:off x="6096001" y="1864955"/>
            <a:ext cx="0" cy="273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39">
            <a:extLst>
              <a:ext uri="{FF2B5EF4-FFF2-40B4-BE49-F238E27FC236}">
                <a16:creationId xmlns:a16="http://schemas.microsoft.com/office/drawing/2014/main" id="{937069AA-1202-498E-B1D1-577C31744471}"/>
              </a:ext>
            </a:extLst>
          </p:cNvPr>
          <p:cNvSpPr txBox="1"/>
          <p:nvPr/>
        </p:nvSpPr>
        <p:spPr>
          <a:xfrm>
            <a:off x="1558517" y="1806877"/>
            <a:ext cx="4498492" cy="2996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En la caracterización visual debes señalar qué elementos visuales pueden estar asociados al producto a nivel conceptual. Esto quiere decir que debes llevarlo a una tendencia, idea o dirección estética. Por ejemplo; “Un sistema enfocado a reportar información asociada a la inversión, a los impuestos, </a:t>
            </a:r>
            <a:r>
              <a:rPr lang="es-ES" sz="1067" dirty="0" err="1">
                <a:solidFill>
                  <a:srgbClr val="575756"/>
                </a:solidFill>
                <a:latin typeface="Chevin Pro DemiBold"/>
              </a:rPr>
              <a:t>etc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; debiese tener una línea corporativa, que evoque transparencia, seguridad y seriedad”  </a:t>
            </a: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Se sugiere complementar lo siguiente: </a:t>
            </a:r>
          </a:p>
          <a:p>
            <a:pPr marL="228600" indent="-228600" defTabSz="1219017">
              <a:spcBef>
                <a:spcPts val="601"/>
              </a:spcBef>
              <a:spcAft>
                <a:spcPts val="601"/>
              </a:spcAft>
              <a:buFont typeface="+mj-lt"/>
              <a:buAutoNum type="arabicPeriod"/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¿Cuál es el look and </a:t>
            </a:r>
            <a:r>
              <a:rPr lang="es-ES" sz="1067" dirty="0" err="1">
                <a:solidFill>
                  <a:srgbClr val="575756"/>
                </a:solidFill>
                <a:latin typeface="Chevin Pro DemiBold"/>
              </a:rPr>
              <a:t>feel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 del producto? [Por ejemplo; corporativo, alta tecnología, seguridad privacidad, </a:t>
            </a:r>
            <a:r>
              <a:rPr lang="es-ES" sz="1067" dirty="0" err="1">
                <a:solidFill>
                  <a:srgbClr val="575756"/>
                </a:solidFill>
                <a:latin typeface="Chevin Pro DemiBold"/>
              </a:rPr>
              <a:t>etc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- aspecto/estilo y percepción/sentimiento]</a:t>
            </a:r>
          </a:p>
          <a:p>
            <a:pPr marL="228600" indent="-228600" defTabSz="1219017">
              <a:spcBef>
                <a:spcPts val="601"/>
              </a:spcBef>
              <a:spcAft>
                <a:spcPts val="601"/>
              </a:spcAft>
              <a:buFont typeface="+mj-lt"/>
              <a:buAutoNum type="arabicPeriod"/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¿Qué tipo de estilo visual debería tener? </a:t>
            </a:r>
          </a:p>
          <a:p>
            <a:pPr marL="228600" indent="-228600" defTabSz="1219017">
              <a:spcBef>
                <a:spcPts val="601"/>
              </a:spcBef>
              <a:spcAft>
                <a:spcPts val="601"/>
              </a:spcAft>
              <a:buFont typeface="+mj-lt"/>
              <a:buAutoNum type="arabicPeriod"/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¿Qué elementos conceptuales están asociados al producto? </a:t>
            </a:r>
          </a:p>
          <a:p>
            <a:pPr marL="228600" indent="-228600" defTabSz="1219017">
              <a:spcBef>
                <a:spcPts val="601"/>
              </a:spcBef>
              <a:spcAft>
                <a:spcPts val="601"/>
              </a:spcAft>
              <a:buFont typeface="+mj-lt"/>
              <a:buAutoNum type="arabicPeriod"/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¿Qué referentes visuales asocias a este producto?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1557B0C8-9451-418A-B2D3-52F028DAA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69" y="262226"/>
            <a:ext cx="2485938" cy="531034"/>
          </a:xfrm>
          <a:prstGeom prst="rect">
            <a:avLst/>
          </a:prstGeom>
        </p:spPr>
      </p:pic>
      <p:sp>
        <p:nvSpPr>
          <p:cNvPr id="5" name="TextBox 139">
            <a:extLst>
              <a:ext uri="{FF2B5EF4-FFF2-40B4-BE49-F238E27FC236}">
                <a16:creationId xmlns:a16="http://schemas.microsoft.com/office/drawing/2014/main" id="{5F714737-8C46-4D19-AC51-36D0A5010DC1}"/>
              </a:ext>
            </a:extLst>
          </p:cNvPr>
          <p:cNvSpPr txBox="1"/>
          <p:nvPr/>
        </p:nvSpPr>
        <p:spPr>
          <a:xfrm>
            <a:off x="6294301" y="1864955"/>
            <a:ext cx="4498492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SIMAGA: corporativo (similar al SNICC). Visualmente debería ser similar debido a que son los colores de las instituciones del gobierno.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583CE87-2083-404C-8729-FEEA8C7BF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993" y="2483234"/>
            <a:ext cx="6057007" cy="260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28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Номер слайда 3">
            <a:extLst>
              <a:ext uri="{FF2B5EF4-FFF2-40B4-BE49-F238E27FC236}">
                <a16:creationId xmlns:a16="http://schemas.microsoft.com/office/drawing/2014/main" id="{F703E628-9133-4171-93AA-34850B73E3B5}"/>
              </a:ext>
            </a:extLst>
          </p:cNvPr>
          <p:cNvSpPr txBox="1">
            <a:spLocks/>
          </p:cNvSpPr>
          <p:nvPr/>
        </p:nvSpPr>
        <p:spPr>
          <a:xfrm>
            <a:off x="11020650" y="6403228"/>
            <a:ext cx="554145" cy="301757"/>
          </a:xfrm>
          <a:prstGeom prst="rect">
            <a:avLst/>
          </a:prstGeom>
        </p:spPr>
        <p:txBody>
          <a:bodyPr lIns="45705" tIns="22852" rIns="45705" bIns="22852"/>
          <a:lstStyle>
            <a:defPPr>
              <a:defRPr lang="ru-RU"/>
            </a:defPPr>
            <a:lvl1pPr marL="0" algn="l" defTabSz="24385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6D633A-E9D6-4868-9F6A-A76B40F1089A}" type="slidenum">
              <a:rPr kumimoji="0" lang="ru-RU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12190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TextBox 24">
            <a:extLst>
              <a:ext uri="{FF2B5EF4-FFF2-40B4-BE49-F238E27FC236}">
                <a16:creationId xmlns:a16="http://schemas.microsoft.com/office/drawing/2014/main" id="{8A740EFA-8242-4EC9-9C28-2A44286421FE}"/>
              </a:ext>
            </a:extLst>
          </p:cNvPr>
          <p:cNvSpPr txBox="1"/>
          <p:nvPr/>
        </p:nvSpPr>
        <p:spPr>
          <a:xfrm>
            <a:off x="1558728" y="369014"/>
            <a:ext cx="2141987" cy="317459"/>
          </a:xfrm>
          <a:prstGeom prst="rect">
            <a:avLst/>
          </a:prstGeom>
          <a:solidFill>
            <a:schemeClr val="accent1"/>
          </a:solidFill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 err="1">
                <a:solidFill>
                  <a:srgbClr val="FFFFFF"/>
                </a:solidFill>
                <a:latin typeface="Chevin Pro DemiBold" pitchFamily="34" charset="0"/>
                <a:cs typeface="Calibri"/>
              </a:rPr>
              <a:t>DATAgro</a:t>
            </a:r>
            <a:endParaRPr kumimoji="0" lang="ru-RU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hevin Pro DemiBold" pitchFamily="34" charset="0"/>
              <a:cs typeface="Calibri"/>
            </a:endParaRPr>
          </a:p>
        </p:txBody>
      </p:sp>
      <p:sp>
        <p:nvSpPr>
          <p:cNvPr id="70" name="Прямоугольник 2">
            <a:extLst>
              <a:ext uri="{FF2B5EF4-FFF2-40B4-BE49-F238E27FC236}">
                <a16:creationId xmlns:a16="http://schemas.microsoft.com/office/drawing/2014/main" id="{85CBC2BD-2A14-442D-97E2-3FDF4AC560DB}"/>
              </a:ext>
            </a:extLst>
          </p:cNvPr>
          <p:cNvSpPr/>
          <p:nvPr/>
        </p:nvSpPr>
        <p:spPr>
          <a:xfrm>
            <a:off x="717438" y="296910"/>
            <a:ext cx="603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017">
              <a:buClr>
                <a:srgbClr val="E20613"/>
              </a:buClr>
              <a:buSzPct val="250000"/>
            </a:pPr>
            <a:r>
              <a:rPr lang="en-US" sz="2400" dirty="0">
                <a:solidFill>
                  <a:schemeClr val="accent1"/>
                </a:solidFill>
                <a:latin typeface="Chevin Pro Light" pitchFamily="34" charset="0"/>
              </a:rPr>
              <a:t>9</a:t>
            </a:r>
            <a:endParaRPr lang="ru-RU" sz="2400" dirty="0">
              <a:solidFill>
                <a:schemeClr val="accent1"/>
              </a:solidFill>
              <a:latin typeface="Chevin Pro Light" pitchFamily="34" charset="0"/>
            </a:endParaRPr>
          </a:p>
        </p:txBody>
      </p:sp>
      <p:sp>
        <p:nvSpPr>
          <p:cNvPr id="124" name="Прямоугольник 36">
            <a:extLst>
              <a:ext uri="{FF2B5EF4-FFF2-40B4-BE49-F238E27FC236}">
                <a16:creationId xmlns:a16="http://schemas.microsoft.com/office/drawing/2014/main" id="{392BDA1C-C959-45EE-86AB-ECE453EE1C41}"/>
              </a:ext>
            </a:extLst>
          </p:cNvPr>
          <p:cNvSpPr/>
          <p:nvPr/>
        </p:nvSpPr>
        <p:spPr>
          <a:xfrm>
            <a:off x="1558516" y="852114"/>
            <a:ext cx="10617045" cy="510888"/>
          </a:xfrm>
          <a:prstGeom prst="rect">
            <a:avLst/>
          </a:prstGeom>
          <a:pattFill prst="pct90">
            <a:fgClr>
              <a:srgbClr val="5A6378">
                <a:lumMod val="50000"/>
              </a:srgbClr>
            </a:fgClr>
            <a:bgClr>
              <a:srgbClr val="5A6378">
                <a:lumMod val="75000"/>
              </a:srgbClr>
            </a:bgClr>
          </a:pattFill>
          <a:ln w="25400" cap="flat" cmpd="sng" algn="ctr">
            <a:solidFill>
              <a:srgbClr val="5757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Прямоугольник 17">
            <a:extLst>
              <a:ext uri="{FF2B5EF4-FFF2-40B4-BE49-F238E27FC236}">
                <a16:creationId xmlns:a16="http://schemas.microsoft.com/office/drawing/2014/main" id="{65644ACE-3A31-426D-950F-0C97D5AEC5E6}"/>
              </a:ext>
            </a:extLst>
          </p:cNvPr>
          <p:cNvSpPr/>
          <p:nvPr/>
        </p:nvSpPr>
        <p:spPr>
          <a:xfrm rot="5400000">
            <a:off x="1693860" y="917381"/>
            <a:ext cx="227167" cy="125068"/>
          </a:xfrm>
          <a:custGeom>
            <a:avLst/>
            <a:gdLst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104456 w 4104456"/>
              <a:gd name="connsiteY2" fmla="*/ 864096 h 864096"/>
              <a:gd name="connsiteX3" fmla="*/ 0 w 4104456"/>
              <a:gd name="connsiteY3" fmla="*/ 864096 h 864096"/>
              <a:gd name="connsiteX4" fmla="*/ 0 w 4104456"/>
              <a:gd name="connsiteY4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084628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3852399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4456" h="864096">
                <a:moveTo>
                  <a:pt x="0" y="0"/>
                </a:moveTo>
                <a:lnTo>
                  <a:pt x="4104456" y="0"/>
                </a:lnTo>
                <a:lnTo>
                  <a:pt x="3852399" y="442444"/>
                </a:lnTo>
                <a:lnTo>
                  <a:pt x="4104456" y="864096"/>
                </a:lnTo>
                <a:lnTo>
                  <a:pt x="0" y="8640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lIns="121912" tIns="60956" rIns="121912" bIns="60956"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Текст 11">
            <a:extLst>
              <a:ext uri="{FF2B5EF4-FFF2-40B4-BE49-F238E27FC236}">
                <a16:creationId xmlns:a16="http://schemas.microsoft.com/office/drawing/2014/main" id="{376CE0E7-1CC8-478A-A8C6-8932EF6A9518}"/>
              </a:ext>
            </a:extLst>
          </p:cNvPr>
          <p:cNvSpPr txBox="1">
            <a:spLocks/>
          </p:cNvSpPr>
          <p:nvPr/>
        </p:nvSpPr>
        <p:spPr>
          <a:xfrm>
            <a:off x="2056371" y="853740"/>
            <a:ext cx="7590945" cy="510886"/>
          </a:xfrm>
          <a:prstGeom prst="rect">
            <a:avLst/>
          </a:prstGeom>
        </p:spPr>
        <p:txBody>
          <a:bodyPr numCol="1" spcCol="720000"/>
          <a:lstStyle>
            <a:lvl1pPr marL="914446" indent="-914446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1981299" indent="-762038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3048152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4267413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5486674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 defTabSz="1219017">
              <a:buClr>
                <a:srgbClr val="E20613"/>
              </a:buClr>
              <a:buSzPct val="250000"/>
              <a:buNone/>
              <a:defRPr/>
            </a:pPr>
            <a:r>
              <a:rPr lang="es-ES" sz="1000" dirty="0">
                <a:solidFill>
                  <a:srgbClr val="FFFFFF"/>
                </a:solidFill>
              </a:rPr>
              <a:t>En</a:t>
            </a:r>
          </a:p>
        </p:txBody>
      </p:sp>
      <p:sp>
        <p:nvSpPr>
          <p:cNvPr id="127" name="Rectángulo 126">
            <a:extLst>
              <a:ext uri="{FF2B5EF4-FFF2-40B4-BE49-F238E27FC236}">
                <a16:creationId xmlns:a16="http://schemas.microsoft.com/office/drawing/2014/main" id="{488A165F-6CF9-41D7-B6B6-11CC39C974DD}"/>
              </a:ext>
            </a:extLst>
          </p:cNvPr>
          <p:cNvSpPr/>
          <p:nvPr/>
        </p:nvSpPr>
        <p:spPr>
          <a:xfrm>
            <a:off x="1558518" y="1501612"/>
            <a:ext cx="45374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9017"/>
            <a:r>
              <a:rPr lang="es-ES" sz="1200" b="1" kern="0" dirty="0">
                <a:solidFill>
                  <a:schemeClr val="accent1"/>
                </a:solidFill>
              </a:rPr>
              <a:t>9. CARACTERIZACIÓN VISUAL</a:t>
            </a:r>
            <a:endParaRPr kumimoji="0" lang="es-ES" sz="1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cxnSp>
        <p:nvCxnSpPr>
          <p:cNvPr id="146" name="Straight Connector 136">
            <a:extLst>
              <a:ext uri="{FF2B5EF4-FFF2-40B4-BE49-F238E27FC236}">
                <a16:creationId xmlns:a16="http://schemas.microsoft.com/office/drawing/2014/main" id="{A5E31865-5335-4BA5-81E4-ACEB52F5FCA7}"/>
              </a:ext>
            </a:extLst>
          </p:cNvPr>
          <p:cNvCxnSpPr/>
          <p:nvPr/>
        </p:nvCxnSpPr>
        <p:spPr>
          <a:xfrm>
            <a:off x="6096001" y="1864955"/>
            <a:ext cx="0" cy="273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39">
            <a:extLst>
              <a:ext uri="{FF2B5EF4-FFF2-40B4-BE49-F238E27FC236}">
                <a16:creationId xmlns:a16="http://schemas.microsoft.com/office/drawing/2014/main" id="{937069AA-1202-498E-B1D1-577C31744471}"/>
              </a:ext>
            </a:extLst>
          </p:cNvPr>
          <p:cNvSpPr txBox="1"/>
          <p:nvPr/>
        </p:nvSpPr>
        <p:spPr>
          <a:xfrm>
            <a:off x="1558517" y="1806877"/>
            <a:ext cx="4498492" cy="2996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En la caracterización visual debes señalar qué elementos visuales pueden estar asociados al producto a nivel conceptual. Esto quiere decir que debes llevarlo a una tendencia, idea o dirección estética. Por ejemplo; “Un sistema enfocado a reportar información asociada a la inversión, a los impuestos, </a:t>
            </a:r>
            <a:r>
              <a:rPr lang="es-ES" sz="1067" dirty="0" err="1">
                <a:solidFill>
                  <a:srgbClr val="575756"/>
                </a:solidFill>
                <a:latin typeface="Chevin Pro DemiBold"/>
              </a:rPr>
              <a:t>etc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; debiese tener una línea corporativa, que evoque transparencia, seguridad y seriedad”  </a:t>
            </a: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Se sugiere complementar lo siguiente: </a:t>
            </a:r>
          </a:p>
          <a:p>
            <a:pPr marL="228600" indent="-228600" defTabSz="1219017">
              <a:spcBef>
                <a:spcPts val="601"/>
              </a:spcBef>
              <a:spcAft>
                <a:spcPts val="601"/>
              </a:spcAft>
              <a:buFont typeface="+mj-lt"/>
              <a:buAutoNum type="arabicPeriod"/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¿Cuál es el look and </a:t>
            </a:r>
            <a:r>
              <a:rPr lang="es-ES" sz="1067" dirty="0" err="1">
                <a:solidFill>
                  <a:srgbClr val="575756"/>
                </a:solidFill>
                <a:latin typeface="Chevin Pro DemiBold"/>
              </a:rPr>
              <a:t>feel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 del producto? [Por ejemplo; corporativo, alta tecnología, seguridad privacidad, </a:t>
            </a:r>
            <a:r>
              <a:rPr lang="es-ES" sz="1067" dirty="0" err="1">
                <a:solidFill>
                  <a:srgbClr val="575756"/>
                </a:solidFill>
                <a:latin typeface="Chevin Pro DemiBold"/>
              </a:rPr>
              <a:t>etc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- aspecto/estilo y percepción/sentimiento]</a:t>
            </a:r>
          </a:p>
          <a:p>
            <a:pPr marL="228600" indent="-228600" defTabSz="1219017">
              <a:spcBef>
                <a:spcPts val="601"/>
              </a:spcBef>
              <a:spcAft>
                <a:spcPts val="601"/>
              </a:spcAft>
              <a:buFont typeface="+mj-lt"/>
              <a:buAutoNum type="arabicPeriod"/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¿Qué tipo de estilo visual debería tener? </a:t>
            </a:r>
          </a:p>
          <a:p>
            <a:pPr marL="228600" indent="-228600" defTabSz="1219017">
              <a:spcBef>
                <a:spcPts val="601"/>
              </a:spcBef>
              <a:spcAft>
                <a:spcPts val="601"/>
              </a:spcAft>
              <a:buFont typeface="+mj-lt"/>
              <a:buAutoNum type="arabicPeriod"/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¿Qué elementos conceptuales están asociados al producto? </a:t>
            </a:r>
          </a:p>
          <a:p>
            <a:pPr marL="228600" indent="-228600" defTabSz="1219017">
              <a:spcBef>
                <a:spcPts val="601"/>
              </a:spcBef>
              <a:spcAft>
                <a:spcPts val="601"/>
              </a:spcAft>
              <a:buFont typeface="+mj-lt"/>
              <a:buAutoNum type="arabicPeriod"/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¿Qué referentes visuales asocias a este producto?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1557B0C8-9451-418A-B2D3-52F028DAA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69" y="262226"/>
            <a:ext cx="2485938" cy="531034"/>
          </a:xfrm>
          <a:prstGeom prst="rect">
            <a:avLst/>
          </a:prstGeom>
        </p:spPr>
      </p:pic>
      <p:sp>
        <p:nvSpPr>
          <p:cNvPr id="5" name="TextBox 139">
            <a:extLst>
              <a:ext uri="{FF2B5EF4-FFF2-40B4-BE49-F238E27FC236}">
                <a16:creationId xmlns:a16="http://schemas.microsoft.com/office/drawing/2014/main" id="{5F714737-8C46-4D19-AC51-36D0A5010DC1}"/>
              </a:ext>
            </a:extLst>
          </p:cNvPr>
          <p:cNvSpPr txBox="1"/>
          <p:nvPr/>
        </p:nvSpPr>
        <p:spPr>
          <a:xfrm>
            <a:off x="6294301" y="1864955"/>
            <a:ext cx="5297622" cy="584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Estadísticas </a:t>
            </a:r>
            <a:r>
              <a:rPr lang="es-ES" sz="1067" dirty="0" err="1">
                <a:solidFill>
                  <a:srgbClr val="575756"/>
                </a:solidFill>
                <a:latin typeface="Chevin Pro DemiBold"/>
              </a:rPr>
              <a:t>AgroChile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: Similar a </a:t>
            </a:r>
            <a:r>
              <a:rPr lang="es-ES" sz="1067" dirty="0" err="1">
                <a:solidFill>
                  <a:srgbClr val="575756"/>
                </a:solidFill>
                <a:latin typeface="Chevin Pro DemiBold"/>
              </a:rPr>
              <a:t>Odepa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, (que se ve de alta tecnología, gráficos </a:t>
            </a:r>
            <a:r>
              <a:rPr lang="es-ES" sz="1067" dirty="0" err="1">
                <a:solidFill>
                  <a:srgbClr val="575756"/>
                </a:solidFill>
                <a:latin typeface="Chevin Pro DemiBold"/>
              </a:rPr>
              <a:t>flourish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) pero en lugar de presentar link a archivos Excel permitir la visualización y comparación de los Datos (que integre análisis estadísticos).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63A35F2-3461-4147-A9AA-DA0DBCCFF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172" y="2786040"/>
            <a:ext cx="5514382" cy="262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84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Номер слайда 3">
            <a:extLst>
              <a:ext uri="{FF2B5EF4-FFF2-40B4-BE49-F238E27FC236}">
                <a16:creationId xmlns:a16="http://schemas.microsoft.com/office/drawing/2014/main" id="{F703E628-9133-4171-93AA-34850B73E3B5}"/>
              </a:ext>
            </a:extLst>
          </p:cNvPr>
          <p:cNvSpPr txBox="1">
            <a:spLocks/>
          </p:cNvSpPr>
          <p:nvPr/>
        </p:nvSpPr>
        <p:spPr>
          <a:xfrm>
            <a:off x="11020651" y="6403229"/>
            <a:ext cx="472434" cy="253366"/>
          </a:xfrm>
          <a:prstGeom prst="rect">
            <a:avLst/>
          </a:prstGeom>
        </p:spPr>
        <p:txBody>
          <a:bodyPr lIns="45705" tIns="22852" rIns="45705" bIns="22852"/>
          <a:lstStyle>
            <a:defPPr>
              <a:defRPr lang="ru-RU"/>
            </a:defPPr>
            <a:lvl1pPr marL="0" algn="l" defTabSz="24385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6D633A-E9D6-4868-9F6A-A76B40F1089A}" type="slidenum">
              <a:rPr kumimoji="0" lang="ru-RU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12190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TextBox 24">
            <a:extLst>
              <a:ext uri="{FF2B5EF4-FFF2-40B4-BE49-F238E27FC236}">
                <a16:creationId xmlns:a16="http://schemas.microsoft.com/office/drawing/2014/main" id="{8A740EFA-8242-4EC9-9C28-2A44286421FE}"/>
              </a:ext>
            </a:extLst>
          </p:cNvPr>
          <p:cNvSpPr txBox="1"/>
          <p:nvPr/>
        </p:nvSpPr>
        <p:spPr>
          <a:xfrm>
            <a:off x="1558728" y="369014"/>
            <a:ext cx="2141987" cy="317459"/>
          </a:xfrm>
          <a:prstGeom prst="rect">
            <a:avLst/>
          </a:prstGeom>
          <a:solidFill>
            <a:schemeClr val="accent1"/>
          </a:solidFill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 err="1">
                <a:solidFill>
                  <a:srgbClr val="FFFFFF"/>
                </a:solidFill>
                <a:latin typeface="Chevin Pro DemiBold" pitchFamily="34" charset="0"/>
                <a:cs typeface="Calibri"/>
              </a:rPr>
              <a:t>DATAgro</a:t>
            </a:r>
            <a:endParaRPr kumimoji="0" lang="ru-RU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hevin Pro DemiBold" pitchFamily="34" charset="0"/>
              <a:cs typeface="Calibri"/>
            </a:endParaRPr>
          </a:p>
        </p:txBody>
      </p:sp>
      <p:sp>
        <p:nvSpPr>
          <p:cNvPr id="70" name="Прямоугольник 2">
            <a:extLst>
              <a:ext uri="{FF2B5EF4-FFF2-40B4-BE49-F238E27FC236}">
                <a16:creationId xmlns:a16="http://schemas.microsoft.com/office/drawing/2014/main" id="{85CBC2BD-2A14-442D-97E2-3FDF4AC560DB}"/>
              </a:ext>
            </a:extLst>
          </p:cNvPr>
          <p:cNvSpPr/>
          <p:nvPr/>
        </p:nvSpPr>
        <p:spPr>
          <a:xfrm>
            <a:off x="717438" y="296910"/>
            <a:ext cx="603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017">
              <a:buClr>
                <a:srgbClr val="E20613"/>
              </a:buClr>
              <a:buSzPct val="250000"/>
            </a:pPr>
            <a:r>
              <a:rPr lang="en-US" sz="2400" dirty="0">
                <a:solidFill>
                  <a:schemeClr val="accent1"/>
                </a:solidFill>
                <a:latin typeface="Chevin Pro Light" pitchFamily="34" charset="0"/>
              </a:rPr>
              <a:t>9</a:t>
            </a:r>
            <a:endParaRPr lang="ru-RU" sz="2400" dirty="0">
              <a:solidFill>
                <a:schemeClr val="accent1"/>
              </a:solidFill>
              <a:latin typeface="Chevin Pro Light" pitchFamily="34" charset="0"/>
            </a:endParaRPr>
          </a:p>
        </p:txBody>
      </p:sp>
      <p:sp>
        <p:nvSpPr>
          <p:cNvPr id="124" name="Прямоугольник 36">
            <a:extLst>
              <a:ext uri="{FF2B5EF4-FFF2-40B4-BE49-F238E27FC236}">
                <a16:creationId xmlns:a16="http://schemas.microsoft.com/office/drawing/2014/main" id="{392BDA1C-C959-45EE-86AB-ECE453EE1C41}"/>
              </a:ext>
            </a:extLst>
          </p:cNvPr>
          <p:cNvSpPr/>
          <p:nvPr/>
        </p:nvSpPr>
        <p:spPr>
          <a:xfrm>
            <a:off x="1558516" y="852114"/>
            <a:ext cx="10617045" cy="510888"/>
          </a:xfrm>
          <a:prstGeom prst="rect">
            <a:avLst/>
          </a:prstGeom>
          <a:pattFill prst="pct90">
            <a:fgClr>
              <a:srgbClr val="5A6378">
                <a:lumMod val="50000"/>
              </a:srgbClr>
            </a:fgClr>
            <a:bgClr>
              <a:srgbClr val="5A6378">
                <a:lumMod val="75000"/>
              </a:srgbClr>
            </a:bgClr>
          </a:pattFill>
          <a:ln w="25400" cap="flat" cmpd="sng" algn="ctr">
            <a:solidFill>
              <a:srgbClr val="5757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Прямоугольник 17">
            <a:extLst>
              <a:ext uri="{FF2B5EF4-FFF2-40B4-BE49-F238E27FC236}">
                <a16:creationId xmlns:a16="http://schemas.microsoft.com/office/drawing/2014/main" id="{65644ACE-3A31-426D-950F-0C97D5AEC5E6}"/>
              </a:ext>
            </a:extLst>
          </p:cNvPr>
          <p:cNvSpPr/>
          <p:nvPr/>
        </p:nvSpPr>
        <p:spPr>
          <a:xfrm rot="5400000">
            <a:off x="1693860" y="917381"/>
            <a:ext cx="227167" cy="125068"/>
          </a:xfrm>
          <a:custGeom>
            <a:avLst/>
            <a:gdLst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104456 w 4104456"/>
              <a:gd name="connsiteY2" fmla="*/ 864096 h 864096"/>
              <a:gd name="connsiteX3" fmla="*/ 0 w 4104456"/>
              <a:gd name="connsiteY3" fmla="*/ 864096 h 864096"/>
              <a:gd name="connsiteX4" fmla="*/ 0 w 4104456"/>
              <a:gd name="connsiteY4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084628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3852399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4456" h="864096">
                <a:moveTo>
                  <a:pt x="0" y="0"/>
                </a:moveTo>
                <a:lnTo>
                  <a:pt x="4104456" y="0"/>
                </a:lnTo>
                <a:lnTo>
                  <a:pt x="3852399" y="442444"/>
                </a:lnTo>
                <a:lnTo>
                  <a:pt x="4104456" y="864096"/>
                </a:lnTo>
                <a:lnTo>
                  <a:pt x="0" y="8640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lIns="121912" tIns="60956" rIns="121912" bIns="60956"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Текст 11">
            <a:extLst>
              <a:ext uri="{FF2B5EF4-FFF2-40B4-BE49-F238E27FC236}">
                <a16:creationId xmlns:a16="http://schemas.microsoft.com/office/drawing/2014/main" id="{376CE0E7-1CC8-478A-A8C6-8932EF6A9518}"/>
              </a:ext>
            </a:extLst>
          </p:cNvPr>
          <p:cNvSpPr txBox="1">
            <a:spLocks/>
          </p:cNvSpPr>
          <p:nvPr/>
        </p:nvSpPr>
        <p:spPr>
          <a:xfrm>
            <a:off x="2056371" y="853740"/>
            <a:ext cx="7590945" cy="510886"/>
          </a:xfrm>
          <a:prstGeom prst="rect">
            <a:avLst/>
          </a:prstGeom>
        </p:spPr>
        <p:txBody>
          <a:bodyPr numCol="1" spcCol="720000"/>
          <a:lstStyle>
            <a:lvl1pPr marL="914446" indent="-914446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1981299" indent="-762038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3048152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4267413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5486674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 defTabSz="1219017">
              <a:buClr>
                <a:srgbClr val="E20613"/>
              </a:buClr>
              <a:buSzPct val="250000"/>
              <a:buNone/>
              <a:defRPr/>
            </a:pPr>
            <a:r>
              <a:rPr lang="es-ES" sz="1000" dirty="0">
                <a:solidFill>
                  <a:srgbClr val="FFFFFF"/>
                </a:solidFill>
              </a:rPr>
              <a:t>En</a:t>
            </a:r>
          </a:p>
        </p:txBody>
      </p:sp>
      <p:sp>
        <p:nvSpPr>
          <p:cNvPr id="127" name="Rectángulo 126">
            <a:extLst>
              <a:ext uri="{FF2B5EF4-FFF2-40B4-BE49-F238E27FC236}">
                <a16:creationId xmlns:a16="http://schemas.microsoft.com/office/drawing/2014/main" id="{488A165F-6CF9-41D7-B6B6-11CC39C974DD}"/>
              </a:ext>
            </a:extLst>
          </p:cNvPr>
          <p:cNvSpPr/>
          <p:nvPr/>
        </p:nvSpPr>
        <p:spPr>
          <a:xfrm>
            <a:off x="1558518" y="1501612"/>
            <a:ext cx="45374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9017"/>
            <a:r>
              <a:rPr lang="es-ES" sz="1200" b="1" kern="0" dirty="0">
                <a:solidFill>
                  <a:schemeClr val="accent1"/>
                </a:solidFill>
              </a:rPr>
              <a:t>9. CARACTERIZACIÓN VISUAL</a:t>
            </a:r>
            <a:endParaRPr kumimoji="0" lang="es-ES" sz="1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cxnSp>
        <p:nvCxnSpPr>
          <p:cNvPr id="146" name="Straight Connector 136">
            <a:extLst>
              <a:ext uri="{FF2B5EF4-FFF2-40B4-BE49-F238E27FC236}">
                <a16:creationId xmlns:a16="http://schemas.microsoft.com/office/drawing/2014/main" id="{A5E31865-5335-4BA5-81E4-ACEB52F5FCA7}"/>
              </a:ext>
            </a:extLst>
          </p:cNvPr>
          <p:cNvCxnSpPr>
            <a:cxnSpLocks/>
          </p:cNvCxnSpPr>
          <p:nvPr/>
        </p:nvCxnSpPr>
        <p:spPr>
          <a:xfrm>
            <a:off x="6096001" y="1864955"/>
            <a:ext cx="0" cy="22972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n 30">
            <a:extLst>
              <a:ext uri="{FF2B5EF4-FFF2-40B4-BE49-F238E27FC236}">
                <a16:creationId xmlns:a16="http://schemas.microsoft.com/office/drawing/2014/main" id="{1557B0C8-9451-418A-B2D3-52F028DAA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69" y="262226"/>
            <a:ext cx="2485938" cy="531034"/>
          </a:xfrm>
          <a:prstGeom prst="rect">
            <a:avLst/>
          </a:prstGeom>
        </p:spPr>
      </p:pic>
      <p:sp>
        <p:nvSpPr>
          <p:cNvPr id="5" name="TextBox 139">
            <a:extLst>
              <a:ext uri="{FF2B5EF4-FFF2-40B4-BE49-F238E27FC236}">
                <a16:creationId xmlns:a16="http://schemas.microsoft.com/office/drawing/2014/main" id="{5F714737-8C46-4D19-AC51-36D0A5010DC1}"/>
              </a:ext>
            </a:extLst>
          </p:cNvPr>
          <p:cNvSpPr txBox="1"/>
          <p:nvPr/>
        </p:nvSpPr>
        <p:spPr>
          <a:xfrm>
            <a:off x="6294301" y="1864956"/>
            <a:ext cx="451646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Aplicaciones móviles: Alta tecnología. Es fuerte es la presentación de mapas diarios interactivos que permitan seleccionar a nivel municipio.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F04F95F-F61B-4D09-8991-E11F6CC4C1DE}"/>
              </a:ext>
            </a:extLst>
          </p:cNvPr>
          <p:cNvSpPr txBox="1"/>
          <p:nvPr/>
        </p:nvSpPr>
        <p:spPr>
          <a:xfrm>
            <a:off x="7250552" y="2494368"/>
            <a:ext cx="13443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b="1" dirty="0">
                <a:solidFill>
                  <a:schemeClr val="bg1"/>
                </a:solidFill>
              </a:rPr>
              <a:t>Riego Inteligente </a:t>
            </a:r>
          </a:p>
          <a:p>
            <a:pPr algn="ctr"/>
            <a:r>
              <a:rPr lang="es-CL" sz="1400" b="1" dirty="0">
                <a:solidFill>
                  <a:schemeClr val="bg1"/>
                </a:solidFill>
              </a:rPr>
              <a:t>Guatemala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7C14DEC-D0F6-4276-9E33-BAF7AC8BD658}"/>
              </a:ext>
            </a:extLst>
          </p:cNvPr>
          <p:cNvSpPr txBox="1"/>
          <p:nvPr/>
        </p:nvSpPr>
        <p:spPr>
          <a:xfrm>
            <a:off x="6844899" y="5052141"/>
            <a:ext cx="176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b="1" dirty="0">
                <a:solidFill>
                  <a:schemeClr val="bg1"/>
                </a:solidFill>
              </a:rPr>
              <a:t>Ministerio de Agricultura y Ganadería</a:t>
            </a:r>
          </a:p>
          <a:p>
            <a:pPr algn="ctr"/>
            <a:endParaRPr lang="es-CL" sz="1400" b="1" dirty="0">
              <a:solidFill>
                <a:schemeClr val="bg1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E9403649-B4CB-4A9C-8C27-321DE2A3E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983" y="2273748"/>
            <a:ext cx="4841826" cy="38871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AAB0A0D4-B1C1-4FBA-9042-CB3D55BBD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276" y="2406573"/>
            <a:ext cx="4498491" cy="3567553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3920E78C-5CA9-46E5-A99C-F204AF1AF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8742" y="2663765"/>
            <a:ext cx="4498492" cy="3511926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6062A975-BF67-41ED-843C-4AA76F189780}"/>
              </a:ext>
            </a:extLst>
          </p:cNvPr>
          <p:cNvSpPr txBox="1"/>
          <p:nvPr/>
        </p:nvSpPr>
        <p:spPr>
          <a:xfrm>
            <a:off x="5065271" y="5576542"/>
            <a:ext cx="6960278" cy="52322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WRF (Weather Research and Forecasting) con </a:t>
            </a:r>
            <a:r>
              <a:rPr lang="en-US" sz="1400" dirty="0" err="1">
                <a:solidFill>
                  <a:schemeClr val="bg1"/>
                </a:solidFill>
              </a:rPr>
              <a:t>parametrización</a:t>
            </a:r>
            <a:r>
              <a:rPr lang="en-US" sz="1400" dirty="0">
                <a:solidFill>
                  <a:schemeClr val="bg1"/>
                </a:solidFill>
              </a:rPr>
              <a:t> Betts-Miller-</a:t>
            </a:r>
            <a:r>
              <a:rPr lang="en-US" sz="1400" dirty="0" err="1">
                <a:solidFill>
                  <a:schemeClr val="bg1"/>
                </a:solidFill>
              </a:rPr>
              <a:t>Janjic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alimentados</a:t>
            </a:r>
            <a:r>
              <a:rPr lang="en-US" sz="1400" dirty="0">
                <a:solidFill>
                  <a:schemeClr val="bg1"/>
                </a:solidFill>
              </a:rPr>
              <a:t> con </a:t>
            </a:r>
            <a:r>
              <a:rPr lang="en-US" sz="1400" dirty="0" err="1">
                <a:solidFill>
                  <a:schemeClr val="bg1"/>
                </a:solidFill>
              </a:rPr>
              <a:t>datos</a:t>
            </a:r>
            <a:r>
              <a:rPr lang="en-US" sz="1400" dirty="0">
                <a:solidFill>
                  <a:schemeClr val="bg1"/>
                </a:solidFill>
              </a:rPr>
              <a:t> NAM (North American Mesoscale Model).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289AA64-F3A1-4A0B-A3BD-168EE380FD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8615" y="1864955"/>
            <a:ext cx="3722368" cy="219445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27CFF20-B4DC-427E-889F-A794B82FC1F6}"/>
              </a:ext>
            </a:extLst>
          </p:cNvPr>
          <p:cNvSpPr txBox="1"/>
          <p:nvPr/>
        </p:nvSpPr>
        <p:spPr>
          <a:xfrm>
            <a:off x="1188615" y="4344966"/>
            <a:ext cx="3722368" cy="181588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CL" sz="1400" b="1" dirty="0">
                <a:solidFill>
                  <a:schemeClr val="bg1"/>
                </a:solidFill>
              </a:rPr>
              <a:t>Nueve índices de vegetación: NDVI, TNDVI, RVI, SAVI, TSAVI , MSAVI, MSAVI2, GEMI, IPVI</a:t>
            </a:r>
          </a:p>
          <a:p>
            <a:endParaRPr lang="es-CL" sz="14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CL" sz="1400" b="1" dirty="0">
                <a:solidFill>
                  <a:schemeClr val="bg1"/>
                </a:solidFill>
              </a:rPr>
              <a:t>Cinco  índices de humedad: NDWI, NDWI2, MNDWI, NDPI, NDTI</a:t>
            </a:r>
          </a:p>
          <a:p>
            <a:endParaRPr lang="es-CL" sz="14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CL" sz="1400" b="1" dirty="0">
                <a:solidFill>
                  <a:schemeClr val="bg1"/>
                </a:solidFill>
              </a:rPr>
              <a:t>Cuatro  índices del suelo: RI, CI, BI, BI2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24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Номер слайда 3">
            <a:extLst>
              <a:ext uri="{FF2B5EF4-FFF2-40B4-BE49-F238E27FC236}">
                <a16:creationId xmlns:a16="http://schemas.microsoft.com/office/drawing/2014/main" id="{F703E628-9133-4171-93AA-34850B73E3B5}"/>
              </a:ext>
            </a:extLst>
          </p:cNvPr>
          <p:cNvSpPr txBox="1">
            <a:spLocks/>
          </p:cNvSpPr>
          <p:nvPr/>
        </p:nvSpPr>
        <p:spPr>
          <a:xfrm>
            <a:off x="11020650" y="6403228"/>
            <a:ext cx="554145" cy="301757"/>
          </a:xfrm>
          <a:prstGeom prst="rect">
            <a:avLst/>
          </a:prstGeom>
        </p:spPr>
        <p:txBody>
          <a:bodyPr lIns="45705" tIns="22852" rIns="45705" bIns="22852"/>
          <a:lstStyle>
            <a:defPPr>
              <a:defRPr lang="ru-RU"/>
            </a:defPPr>
            <a:lvl1pPr marL="0" algn="l" defTabSz="24385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6D633A-E9D6-4868-9F6A-A76B40F1089A}" type="slidenum">
              <a:rPr kumimoji="0" lang="ru-RU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12190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TextBox 24">
            <a:extLst>
              <a:ext uri="{FF2B5EF4-FFF2-40B4-BE49-F238E27FC236}">
                <a16:creationId xmlns:a16="http://schemas.microsoft.com/office/drawing/2014/main" id="{8A740EFA-8242-4EC9-9C28-2A44286421FE}"/>
              </a:ext>
            </a:extLst>
          </p:cNvPr>
          <p:cNvSpPr txBox="1"/>
          <p:nvPr/>
        </p:nvSpPr>
        <p:spPr>
          <a:xfrm>
            <a:off x="1558728" y="369014"/>
            <a:ext cx="2141987" cy="317459"/>
          </a:xfrm>
          <a:prstGeom prst="rect">
            <a:avLst/>
          </a:prstGeom>
          <a:solidFill>
            <a:schemeClr val="accent1"/>
          </a:solidFill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 err="1">
                <a:solidFill>
                  <a:srgbClr val="FFFFFF"/>
                </a:solidFill>
                <a:latin typeface="Chevin Pro DemiBold" pitchFamily="34" charset="0"/>
                <a:cs typeface="Calibri"/>
              </a:rPr>
              <a:t>DATAgro</a:t>
            </a:r>
            <a:endParaRPr kumimoji="0" lang="ru-RU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hevin Pro DemiBold" pitchFamily="34" charset="0"/>
              <a:cs typeface="Calibri"/>
            </a:endParaRPr>
          </a:p>
        </p:txBody>
      </p:sp>
      <p:sp>
        <p:nvSpPr>
          <p:cNvPr id="70" name="Прямоугольник 2">
            <a:extLst>
              <a:ext uri="{FF2B5EF4-FFF2-40B4-BE49-F238E27FC236}">
                <a16:creationId xmlns:a16="http://schemas.microsoft.com/office/drawing/2014/main" id="{85CBC2BD-2A14-442D-97E2-3FDF4AC560DB}"/>
              </a:ext>
            </a:extLst>
          </p:cNvPr>
          <p:cNvSpPr/>
          <p:nvPr/>
        </p:nvSpPr>
        <p:spPr>
          <a:xfrm>
            <a:off x="427840" y="296910"/>
            <a:ext cx="8934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017">
              <a:buClr>
                <a:srgbClr val="E20613"/>
              </a:buClr>
              <a:buSzPct val="250000"/>
            </a:pPr>
            <a:r>
              <a:rPr lang="en-US" sz="2400" dirty="0">
                <a:solidFill>
                  <a:schemeClr val="accent1"/>
                </a:solidFill>
                <a:latin typeface="Chevin Pro Light" pitchFamily="34" charset="0"/>
              </a:rPr>
              <a:t>10-11</a:t>
            </a:r>
            <a:endParaRPr lang="ru-RU" sz="2400" dirty="0">
              <a:solidFill>
                <a:schemeClr val="accent1"/>
              </a:solidFill>
              <a:latin typeface="Chevin Pro Light" pitchFamily="34" charset="0"/>
            </a:endParaRPr>
          </a:p>
        </p:txBody>
      </p:sp>
      <p:sp>
        <p:nvSpPr>
          <p:cNvPr id="124" name="Прямоугольник 36">
            <a:extLst>
              <a:ext uri="{FF2B5EF4-FFF2-40B4-BE49-F238E27FC236}">
                <a16:creationId xmlns:a16="http://schemas.microsoft.com/office/drawing/2014/main" id="{392BDA1C-C959-45EE-86AB-ECE453EE1C41}"/>
              </a:ext>
            </a:extLst>
          </p:cNvPr>
          <p:cNvSpPr/>
          <p:nvPr/>
        </p:nvSpPr>
        <p:spPr>
          <a:xfrm>
            <a:off x="1558516" y="852114"/>
            <a:ext cx="10617045" cy="510888"/>
          </a:xfrm>
          <a:prstGeom prst="rect">
            <a:avLst/>
          </a:prstGeom>
          <a:pattFill prst="pct90">
            <a:fgClr>
              <a:srgbClr val="5A6378">
                <a:lumMod val="50000"/>
              </a:srgbClr>
            </a:fgClr>
            <a:bgClr>
              <a:srgbClr val="5A6378">
                <a:lumMod val="75000"/>
              </a:srgbClr>
            </a:bgClr>
          </a:pattFill>
          <a:ln w="25400" cap="flat" cmpd="sng" algn="ctr">
            <a:solidFill>
              <a:srgbClr val="5757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Прямоугольник 17">
            <a:extLst>
              <a:ext uri="{FF2B5EF4-FFF2-40B4-BE49-F238E27FC236}">
                <a16:creationId xmlns:a16="http://schemas.microsoft.com/office/drawing/2014/main" id="{65644ACE-3A31-426D-950F-0C97D5AEC5E6}"/>
              </a:ext>
            </a:extLst>
          </p:cNvPr>
          <p:cNvSpPr/>
          <p:nvPr/>
        </p:nvSpPr>
        <p:spPr>
          <a:xfrm rot="5400000">
            <a:off x="1693860" y="917381"/>
            <a:ext cx="227167" cy="125068"/>
          </a:xfrm>
          <a:custGeom>
            <a:avLst/>
            <a:gdLst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104456 w 4104456"/>
              <a:gd name="connsiteY2" fmla="*/ 864096 h 864096"/>
              <a:gd name="connsiteX3" fmla="*/ 0 w 4104456"/>
              <a:gd name="connsiteY3" fmla="*/ 864096 h 864096"/>
              <a:gd name="connsiteX4" fmla="*/ 0 w 4104456"/>
              <a:gd name="connsiteY4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084628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3852399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4456" h="864096">
                <a:moveTo>
                  <a:pt x="0" y="0"/>
                </a:moveTo>
                <a:lnTo>
                  <a:pt x="4104456" y="0"/>
                </a:lnTo>
                <a:lnTo>
                  <a:pt x="3852399" y="442444"/>
                </a:lnTo>
                <a:lnTo>
                  <a:pt x="4104456" y="864096"/>
                </a:lnTo>
                <a:lnTo>
                  <a:pt x="0" y="8640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lIns="121912" tIns="60956" rIns="121912" bIns="60956"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Текст 11">
            <a:extLst>
              <a:ext uri="{FF2B5EF4-FFF2-40B4-BE49-F238E27FC236}">
                <a16:creationId xmlns:a16="http://schemas.microsoft.com/office/drawing/2014/main" id="{376CE0E7-1CC8-478A-A8C6-8932EF6A9518}"/>
              </a:ext>
            </a:extLst>
          </p:cNvPr>
          <p:cNvSpPr txBox="1">
            <a:spLocks/>
          </p:cNvSpPr>
          <p:nvPr/>
        </p:nvSpPr>
        <p:spPr>
          <a:xfrm>
            <a:off x="2056371" y="853740"/>
            <a:ext cx="7590945" cy="510886"/>
          </a:xfrm>
          <a:prstGeom prst="rect">
            <a:avLst/>
          </a:prstGeom>
        </p:spPr>
        <p:txBody>
          <a:bodyPr numCol="1" spcCol="720000"/>
          <a:lstStyle>
            <a:lvl1pPr marL="914446" indent="-914446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1981299" indent="-762038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3048152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4267413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5486674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 defTabSz="1219017">
              <a:buClr>
                <a:srgbClr val="E20613"/>
              </a:buClr>
              <a:buSzPct val="250000"/>
              <a:buNone/>
              <a:defRPr/>
            </a:pPr>
            <a:r>
              <a:rPr lang="es-ES" sz="1000" dirty="0" err="1">
                <a:solidFill>
                  <a:srgbClr val="FFFFFF"/>
                </a:solidFill>
              </a:rPr>
              <a:t>AGROclima</a:t>
            </a:r>
            <a:r>
              <a:rPr lang="es-ES" sz="1000" dirty="0">
                <a:solidFill>
                  <a:srgbClr val="FFFFFF"/>
                </a:solidFill>
              </a:rPr>
              <a:t> Guatemala: Debe filtrar por municipio.</a:t>
            </a:r>
          </a:p>
        </p:txBody>
      </p:sp>
      <p:sp>
        <p:nvSpPr>
          <p:cNvPr id="127" name="Rectángulo 126">
            <a:extLst>
              <a:ext uri="{FF2B5EF4-FFF2-40B4-BE49-F238E27FC236}">
                <a16:creationId xmlns:a16="http://schemas.microsoft.com/office/drawing/2014/main" id="{488A165F-6CF9-41D7-B6B6-11CC39C974DD}"/>
              </a:ext>
            </a:extLst>
          </p:cNvPr>
          <p:cNvSpPr/>
          <p:nvPr/>
        </p:nvSpPr>
        <p:spPr>
          <a:xfrm>
            <a:off x="1558518" y="1501612"/>
            <a:ext cx="45374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9017"/>
            <a:r>
              <a:rPr lang="es-ES" sz="1200" b="1" kern="0" dirty="0">
                <a:solidFill>
                  <a:schemeClr val="accent1"/>
                </a:solidFill>
              </a:rPr>
              <a:t>10. FUENTES DE INFORMACIÓN</a:t>
            </a:r>
            <a:endParaRPr kumimoji="0" lang="es-ES" sz="1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cxnSp>
        <p:nvCxnSpPr>
          <p:cNvPr id="146" name="Straight Connector 136">
            <a:extLst>
              <a:ext uri="{FF2B5EF4-FFF2-40B4-BE49-F238E27FC236}">
                <a16:creationId xmlns:a16="http://schemas.microsoft.com/office/drawing/2014/main" id="{A5E31865-5335-4BA5-81E4-ACEB52F5FCA7}"/>
              </a:ext>
            </a:extLst>
          </p:cNvPr>
          <p:cNvCxnSpPr/>
          <p:nvPr/>
        </p:nvCxnSpPr>
        <p:spPr>
          <a:xfrm>
            <a:off x="6096001" y="1864955"/>
            <a:ext cx="0" cy="273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A630F5D0-3788-451B-9D55-899F07FF1DAD}"/>
              </a:ext>
            </a:extLst>
          </p:cNvPr>
          <p:cNvSpPr/>
          <p:nvPr/>
        </p:nvSpPr>
        <p:spPr>
          <a:xfrm>
            <a:off x="6214824" y="1501611"/>
            <a:ext cx="43381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9017">
              <a:defRPr/>
            </a:pPr>
            <a:r>
              <a:rPr lang="es-ES" sz="1200" b="1" kern="0" dirty="0">
                <a:solidFill>
                  <a:schemeClr val="accent1"/>
                </a:solidFill>
              </a:rPr>
              <a:t>11. VARIABLES PRINCIPALES</a:t>
            </a:r>
            <a:endParaRPr kumimoji="0" lang="es-ES" sz="1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1557B0C8-9451-418A-B2D3-52F028DAA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69" y="262226"/>
            <a:ext cx="2485938" cy="531034"/>
          </a:xfrm>
          <a:prstGeom prst="rect">
            <a:avLst/>
          </a:prstGeom>
        </p:spPr>
      </p:pic>
      <p:sp>
        <p:nvSpPr>
          <p:cNvPr id="4" name="TextBox 139">
            <a:extLst>
              <a:ext uri="{FF2B5EF4-FFF2-40B4-BE49-F238E27FC236}">
                <a16:creationId xmlns:a16="http://schemas.microsoft.com/office/drawing/2014/main" id="{AE0EDE74-994E-46B4-A862-1E0024AA9F56}"/>
              </a:ext>
            </a:extLst>
          </p:cNvPr>
          <p:cNvSpPr txBox="1"/>
          <p:nvPr/>
        </p:nvSpPr>
        <p:spPr>
          <a:xfrm>
            <a:off x="6214823" y="1794597"/>
            <a:ext cx="53599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Qué variables deberían estar “Sí o Sí” en el producto?</a:t>
            </a:r>
            <a:endParaRPr lang="en-US" sz="1067" dirty="0">
              <a:solidFill>
                <a:srgbClr val="575756"/>
              </a:solidFill>
              <a:latin typeface="Chevin Pro DemiBold"/>
            </a:endParaRPr>
          </a:p>
        </p:txBody>
      </p:sp>
      <p:graphicFrame>
        <p:nvGraphicFramePr>
          <p:cNvPr id="5" name="Tabla 2">
            <a:extLst>
              <a:ext uri="{FF2B5EF4-FFF2-40B4-BE49-F238E27FC236}">
                <a16:creationId xmlns:a16="http://schemas.microsoft.com/office/drawing/2014/main" id="{24F52361-1E62-4AF9-92C6-B742A4BBFA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606884"/>
              </p:ext>
            </p:extLst>
          </p:nvPr>
        </p:nvGraphicFramePr>
        <p:xfrm>
          <a:off x="1590540" y="1819792"/>
          <a:ext cx="4313341" cy="1995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964">
                  <a:extLst>
                    <a:ext uri="{9D8B030D-6E8A-4147-A177-3AD203B41FA5}">
                      <a16:colId xmlns:a16="http://schemas.microsoft.com/office/drawing/2014/main" val="2103009954"/>
                    </a:ext>
                  </a:extLst>
                </a:gridCol>
                <a:gridCol w="3036377">
                  <a:extLst>
                    <a:ext uri="{9D8B030D-6E8A-4147-A177-3AD203B41FA5}">
                      <a16:colId xmlns:a16="http://schemas.microsoft.com/office/drawing/2014/main" val="1925803471"/>
                    </a:ext>
                  </a:extLst>
                </a:gridCol>
              </a:tblGrid>
              <a:tr h="285625">
                <a:tc>
                  <a:txBody>
                    <a:bodyPr/>
                    <a:lstStyle/>
                    <a:p>
                      <a:r>
                        <a:rPr lang="es-ES" sz="1100" dirty="0"/>
                        <a:t>FUENTE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DESCRIPCIÓN (breve)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972298"/>
                  </a:ext>
                </a:extLst>
              </a:tr>
              <a:tr h="426801">
                <a:tc rowSpan="2"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INSIVUMEH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017" rtl="0" eaLnBrk="1" latinLnBrk="0" hangingPunct="1"/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Información no disponible en formatos editables. Mapas de actualizan diario. </a:t>
                      </a:r>
                    </a:p>
                    <a:p>
                      <a:pPr marL="0" algn="l" defTabSz="1219017" rtl="0" eaLnBrk="1" latinLnBrk="0" hangingPunct="1"/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 se solicita la información, ellos la envían en 48 </a:t>
                      </a:r>
                      <a:r>
                        <a:rPr lang="es-ES" sz="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hrs</a:t>
                      </a:r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aprox. Comparten un Drive. Archivos </a:t>
                      </a:r>
                      <a:r>
                        <a:rPr lang="es-ES" sz="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cvs</a:t>
                      </a:r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(verificar que se actualizan).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32244"/>
                  </a:ext>
                </a:extLst>
              </a:tr>
              <a:tr h="320101">
                <a:tc vMerge="1"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https://insivumeh.gob.gt/wp-content/uploads/2020/02/20200217_Boleti%CC%81n-Agroclima%CC%81tico-10_.pdf</a:t>
                      </a:r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707719"/>
                  </a:ext>
                </a:extLst>
              </a:tr>
              <a:tr h="285625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Earth</a:t>
                      </a:r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800" b="1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map</a:t>
                      </a:r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4"/>
                        </a:rPr>
                        <a:t>https://earthmap.org/login</a:t>
                      </a:r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576896"/>
                  </a:ext>
                </a:extLst>
              </a:tr>
              <a:tr h="285625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Woldclim</a:t>
                      </a:r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n-US" sz="800" dirty="0">
                          <a:hlinkClick r:id="rId5"/>
                        </a:rPr>
                        <a:t>https://www.worldclim.org/data/index.html</a:t>
                      </a:r>
                      <a:r>
                        <a:rPr lang="en-US" sz="800" dirty="0"/>
                        <a:t> </a:t>
                      </a:r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585519"/>
                  </a:ext>
                </a:extLst>
              </a:tr>
              <a:tr h="285625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010357"/>
                  </a:ext>
                </a:extLst>
              </a:tr>
            </a:tbl>
          </a:graphicData>
        </a:graphic>
      </p:graphicFrame>
      <p:graphicFrame>
        <p:nvGraphicFramePr>
          <p:cNvPr id="6" name="Tabla 2">
            <a:extLst>
              <a:ext uri="{FF2B5EF4-FFF2-40B4-BE49-F238E27FC236}">
                <a16:creationId xmlns:a16="http://schemas.microsoft.com/office/drawing/2014/main" id="{31B2BE59-9F98-485F-9112-E0A4D0C958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640620"/>
              </p:ext>
            </p:extLst>
          </p:nvPr>
        </p:nvGraphicFramePr>
        <p:xfrm>
          <a:off x="6413273" y="2093966"/>
          <a:ext cx="4963062" cy="4242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739">
                  <a:extLst>
                    <a:ext uri="{9D8B030D-6E8A-4147-A177-3AD203B41FA5}">
                      <a16:colId xmlns:a16="http://schemas.microsoft.com/office/drawing/2014/main" val="2103009954"/>
                    </a:ext>
                  </a:extLst>
                </a:gridCol>
                <a:gridCol w="3716323">
                  <a:extLst>
                    <a:ext uri="{9D8B030D-6E8A-4147-A177-3AD203B41FA5}">
                      <a16:colId xmlns:a16="http://schemas.microsoft.com/office/drawing/2014/main" val="1925803471"/>
                    </a:ext>
                  </a:extLst>
                </a:gridCol>
              </a:tblGrid>
              <a:tr h="326366">
                <a:tc>
                  <a:txBody>
                    <a:bodyPr/>
                    <a:lstStyle/>
                    <a:p>
                      <a:r>
                        <a:rPr lang="es-ES" sz="1100" dirty="0"/>
                        <a:t>VARIABLE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DESCRIPCIÓN (breve también)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972298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viento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32244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Humedad atmosférica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707719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Humedad del suelo (índices de humedad del suelo)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Mapas diarios de humedad del suelo: NDWI, NDWI2, MNDWI, NDPI, NDTI</a:t>
                      </a:r>
                    </a:p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576896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Precipitación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Diaria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585519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Temperaatura</a:t>
                      </a:r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Média</a:t>
                      </a:r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mínima y máxima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010357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Indice</a:t>
                      </a:r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de vegetación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Mapas diarios  NDVI, TNDVI, RVI, SAVI, TSAVI , MSAVI, MSAVI2, GEMI, IPVI</a:t>
                      </a:r>
                    </a:p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332774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Índices de suelo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Mapas diarios índices RI, CI, BI, BI2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047202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Sequía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Mapas de seguía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640980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Alerta temprana plagas y enfermedades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Mapas de alerta temprana con base en variables climáticas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017987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Ubiicación</a:t>
                      </a:r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Filtrar a nivel de municipio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305285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marR="0" lvl="0" indent="0" algn="ctr" defTabSz="1219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Acumulado de lluvia</a:t>
                      </a:r>
                    </a:p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155971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047373"/>
                  </a:ext>
                </a:extLst>
              </a:tr>
            </a:tbl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0A6551F7-E75D-4EAB-814D-905A9DB0CD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585" y="3978696"/>
            <a:ext cx="3924161" cy="2463913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C4EEB363-501A-4B89-A7AB-374C994A3559}"/>
              </a:ext>
            </a:extLst>
          </p:cNvPr>
          <p:cNvSpPr txBox="1"/>
          <p:nvPr/>
        </p:nvSpPr>
        <p:spPr>
          <a:xfrm>
            <a:off x="427840" y="6252703"/>
            <a:ext cx="60935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7"/>
              </a:rPr>
              <a:t>https://drive.google.com/drive/folders/14xnLXe-pOGbwqL4wJYb2XhOwUWLTFoGv</a:t>
            </a:r>
            <a:endParaRPr lang="en-US" sz="12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4AB85A5-11E9-4808-AC3F-E16B76235A7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9514"/>
          <a:stretch/>
        </p:blipFill>
        <p:spPr>
          <a:xfrm>
            <a:off x="-645393" y="4215582"/>
            <a:ext cx="6026281" cy="181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2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Номер слайда 3">
            <a:extLst>
              <a:ext uri="{FF2B5EF4-FFF2-40B4-BE49-F238E27FC236}">
                <a16:creationId xmlns:a16="http://schemas.microsoft.com/office/drawing/2014/main" id="{F703E628-9133-4171-93AA-34850B73E3B5}"/>
              </a:ext>
            </a:extLst>
          </p:cNvPr>
          <p:cNvSpPr txBox="1">
            <a:spLocks/>
          </p:cNvSpPr>
          <p:nvPr/>
        </p:nvSpPr>
        <p:spPr>
          <a:xfrm>
            <a:off x="11020650" y="6403228"/>
            <a:ext cx="554145" cy="301757"/>
          </a:xfrm>
          <a:prstGeom prst="rect">
            <a:avLst/>
          </a:prstGeom>
        </p:spPr>
        <p:txBody>
          <a:bodyPr lIns="45705" tIns="22852" rIns="45705" bIns="22852"/>
          <a:lstStyle>
            <a:defPPr>
              <a:defRPr lang="ru-RU"/>
            </a:defPPr>
            <a:lvl1pPr marL="0" algn="l" defTabSz="24385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6D633A-E9D6-4868-9F6A-A76B40F1089A}" type="slidenum">
              <a:rPr kumimoji="0" lang="ru-RU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12190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TextBox 24">
            <a:extLst>
              <a:ext uri="{FF2B5EF4-FFF2-40B4-BE49-F238E27FC236}">
                <a16:creationId xmlns:a16="http://schemas.microsoft.com/office/drawing/2014/main" id="{8A740EFA-8242-4EC9-9C28-2A44286421FE}"/>
              </a:ext>
            </a:extLst>
          </p:cNvPr>
          <p:cNvSpPr txBox="1"/>
          <p:nvPr/>
        </p:nvSpPr>
        <p:spPr>
          <a:xfrm>
            <a:off x="1558728" y="369014"/>
            <a:ext cx="2141987" cy="317459"/>
          </a:xfrm>
          <a:prstGeom prst="rect">
            <a:avLst/>
          </a:prstGeom>
          <a:solidFill>
            <a:schemeClr val="accent1"/>
          </a:solidFill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 err="1">
                <a:solidFill>
                  <a:srgbClr val="FFFFFF"/>
                </a:solidFill>
                <a:latin typeface="Chevin Pro DemiBold" pitchFamily="34" charset="0"/>
                <a:cs typeface="Calibri"/>
              </a:rPr>
              <a:t>DATAgro</a:t>
            </a:r>
            <a:endParaRPr kumimoji="0" lang="ru-RU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hevin Pro DemiBold" pitchFamily="34" charset="0"/>
              <a:cs typeface="Calibri"/>
            </a:endParaRPr>
          </a:p>
        </p:txBody>
      </p:sp>
      <p:sp>
        <p:nvSpPr>
          <p:cNvPr id="70" name="Прямоугольник 2">
            <a:extLst>
              <a:ext uri="{FF2B5EF4-FFF2-40B4-BE49-F238E27FC236}">
                <a16:creationId xmlns:a16="http://schemas.microsoft.com/office/drawing/2014/main" id="{85CBC2BD-2A14-442D-97E2-3FDF4AC560DB}"/>
              </a:ext>
            </a:extLst>
          </p:cNvPr>
          <p:cNvSpPr/>
          <p:nvPr/>
        </p:nvSpPr>
        <p:spPr>
          <a:xfrm>
            <a:off x="427840" y="296910"/>
            <a:ext cx="8934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017">
              <a:buClr>
                <a:srgbClr val="E20613"/>
              </a:buClr>
              <a:buSzPct val="250000"/>
            </a:pPr>
            <a:r>
              <a:rPr lang="en-US" sz="2400" dirty="0">
                <a:solidFill>
                  <a:schemeClr val="accent1"/>
                </a:solidFill>
                <a:latin typeface="Chevin Pro Light" pitchFamily="34" charset="0"/>
              </a:rPr>
              <a:t>10-11</a:t>
            </a:r>
            <a:endParaRPr lang="ru-RU" sz="2400" dirty="0">
              <a:solidFill>
                <a:schemeClr val="accent1"/>
              </a:solidFill>
              <a:latin typeface="Chevin Pro Light" pitchFamily="34" charset="0"/>
            </a:endParaRPr>
          </a:p>
        </p:txBody>
      </p:sp>
      <p:sp>
        <p:nvSpPr>
          <p:cNvPr id="124" name="Прямоугольник 36">
            <a:extLst>
              <a:ext uri="{FF2B5EF4-FFF2-40B4-BE49-F238E27FC236}">
                <a16:creationId xmlns:a16="http://schemas.microsoft.com/office/drawing/2014/main" id="{392BDA1C-C959-45EE-86AB-ECE453EE1C41}"/>
              </a:ext>
            </a:extLst>
          </p:cNvPr>
          <p:cNvSpPr/>
          <p:nvPr/>
        </p:nvSpPr>
        <p:spPr>
          <a:xfrm>
            <a:off x="1558516" y="852114"/>
            <a:ext cx="10617045" cy="510888"/>
          </a:xfrm>
          <a:prstGeom prst="rect">
            <a:avLst/>
          </a:prstGeom>
          <a:pattFill prst="pct90">
            <a:fgClr>
              <a:srgbClr val="5A6378">
                <a:lumMod val="50000"/>
              </a:srgbClr>
            </a:fgClr>
            <a:bgClr>
              <a:srgbClr val="5A6378">
                <a:lumMod val="75000"/>
              </a:srgbClr>
            </a:bgClr>
          </a:pattFill>
          <a:ln w="25400" cap="flat" cmpd="sng" algn="ctr">
            <a:solidFill>
              <a:srgbClr val="5757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Прямоугольник 17">
            <a:extLst>
              <a:ext uri="{FF2B5EF4-FFF2-40B4-BE49-F238E27FC236}">
                <a16:creationId xmlns:a16="http://schemas.microsoft.com/office/drawing/2014/main" id="{65644ACE-3A31-426D-950F-0C97D5AEC5E6}"/>
              </a:ext>
            </a:extLst>
          </p:cNvPr>
          <p:cNvSpPr/>
          <p:nvPr/>
        </p:nvSpPr>
        <p:spPr>
          <a:xfrm rot="5400000">
            <a:off x="1693860" y="917381"/>
            <a:ext cx="227167" cy="125068"/>
          </a:xfrm>
          <a:custGeom>
            <a:avLst/>
            <a:gdLst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104456 w 4104456"/>
              <a:gd name="connsiteY2" fmla="*/ 864096 h 864096"/>
              <a:gd name="connsiteX3" fmla="*/ 0 w 4104456"/>
              <a:gd name="connsiteY3" fmla="*/ 864096 h 864096"/>
              <a:gd name="connsiteX4" fmla="*/ 0 w 4104456"/>
              <a:gd name="connsiteY4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084628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3852399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4456" h="864096">
                <a:moveTo>
                  <a:pt x="0" y="0"/>
                </a:moveTo>
                <a:lnTo>
                  <a:pt x="4104456" y="0"/>
                </a:lnTo>
                <a:lnTo>
                  <a:pt x="3852399" y="442444"/>
                </a:lnTo>
                <a:lnTo>
                  <a:pt x="4104456" y="864096"/>
                </a:lnTo>
                <a:lnTo>
                  <a:pt x="0" y="8640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lIns="121912" tIns="60956" rIns="121912" bIns="60956"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Текст 11">
            <a:extLst>
              <a:ext uri="{FF2B5EF4-FFF2-40B4-BE49-F238E27FC236}">
                <a16:creationId xmlns:a16="http://schemas.microsoft.com/office/drawing/2014/main" id="{376CE0E7-1CC8-478A-A8C6-8932EF6A9518}"/>
              </a:ext>
            </a:extLst>
          </p:cNvPr>
          <p:cNvSpPr txBox="1">
            <a:spLocks/>
          </p:cNvSpPr>
          <p:nvPr/>
        </p:nvSpPr>
        <p:spPr>
          <a:xfrm>
            <a:off x="2056371" y="853740"/>
            <a:ext cx="7590945" cy="510886"/>
          </a:xfrm>
          <a:prstGeom prst="rect">
            <a:avLst/>
          </a:prstGeom>
        </p:spPr>
        <p:txBody>
          <a:bodyPr numCol="1" spcCol="720000"/>
          <a:lstStyle>
            <a:lvl1pPr marL="914446" indent="-914446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1981299" indent="-762038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3048152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4267413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5486674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 defTabSz="1219017">
              <a:buClr>
                <a:srgbClr val="E20613"/>
              </a:buClr>
              <a:buSzPct val="250000"/>
              <a:buNone/>
              <a:defRPr/>
            </a:pPr>
            <a:r>
              <a:rPr lang="es-ES" sz="1000" dirty="0">
                <a:solidFill>
                  <a:srgbClr val="FFFFFF"/>
                </a:solidFill>
              </a:rPr>
              <a:t>Riego inteligente Guatemala</a:t>
            </a:r>
          </a:p>
        </p:txBody>
      </p:sp>
      <p:sp>
        <p:nvSpPr>
          <p:cNvPr id="127" name="Rectángulo 126">
            <a:extLst>
              <a:ext uri="{FF2B5EF4-FFF2-40B4-BE49-F238E27FC236}">
                <a16:creationId xmlns:a16="http://schemas.microsoft.com/office/drawing/2014/main" id="{488A165F-6CF9-41D7-B6B6-11CC39C974DD}"/>
              </a:ext>
            </a:extLst>
          </p:cNvPr>
          <p:cNvSpPr/>
          <p:nvPr/>
        </p:nvSpPr>
        <p:spPr>
          <a:xfrm>
            <a:off x="1558518" y="1501612"/>
            <a:ext cx="45374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9017"/>
            <a:r>
              <a:rPr lang="es-ES" sz="1200" b="1" kern="0" dirty="0">
                <a:solidFill>
                  <a:schemeClr val="accent1"/>
                </a:solidFill>
              </a:rPr>
              <a:t>10. FUENTES DE INFORMACIÓN</a:t>
            </a:r>
            <a:endParaRPr kumimoji="0" lang="es-ES" sz="1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cxnSp>
        <p:nvCxnSpPr>
          <p:cNvPr id="146" name="Straight Connector 136">
            <a:extLst>
              <a:ext uri="{FF2B5EF4-FFF2-40B4-BE49-F238E27FC236}">
                <a16:creationId xmlns:a16="http://schemas.microsoft.com/office/drawing/2014/main" id="{A5E31865-5335-4BA5-81E4-ACEB52F5FCA7}"/>
              </a:ext>
            </a:extLst>
          </p:cNvPr>
          <p:cNvCxnSpPr/>
          <p:nvPr/>
        </p:nvCxnSpPr>
        <p:spPr>
          <a:xfrm>
            <a:off x="6155083" y="1819792"/>
            <a:ext cx="0" cy="273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A630F5D0-3788-451B-9D55-899F07FF1DAD}"/>
              </a:ext>
            </a:extLst>
          </p:cNvPr>
          <p:cNvSpPr/>
          <p:nvPr/>
        </p:nvSpPr>
        <p:spPr>
          <a:xfrm>
            <a:off x="6214824" y="1501611"/>
            <a:ext cx="43381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9017">
              <a:defRPr/>
            </a:pPr>
            <a:r>
              <a:rPr lang="es-ES" sz="1200" b="1" kern="0" dirty="0">
                <a:solidFill>
                  <a:schemeClr val="accent1"/>
                </a:solidFill>
              </a:rPr>
              <a:t>11. VARIABLES PRINCIPALES</a:t>
            </a:r>
            <a:endParaRPr kumimoji="0" lang="es-ES" sz="1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1557B0C8-9451-418A-B2D3-52F028DAA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69" y="262226"/>
            <a:ext cx="2485938" cy="531034"/>
          </a:xfrm>
          <a:prstGeom prst="rect">
            <a:avLst/>
          </a:prstGeom>
        </p:spPr>
      </p:pic>
      <p:sp>
        <p:nvSpPr>
          <p:cNvPr id="4" name="TextBox 139">
            <a:extLst>
              <a:ext uri="{FF2B5EF4-FFF2-40B4-BE49-F238E27FC236}">
                <a16:creationId xmlns:a16="http://schemas.microsoft.com/office/drawing/2014/main" id="{AE0EDE74-994E-46B4-A862-1E0024AA9F56}"/>
              </a:ext>
            </a:extLst>
          </p:cNvPr>
          <p:cNvSpPr txBox="1"/>
          <p:nvPr/>
        </p:nvSpPr>
        <p:spPr>
          <a:xfrm>
            <a:off x="6214823" y="1794597"/>
            <a:ext cx="53599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Qué variables deberían estar “Sí o Sí” en el producto?</a:t>
            </a:r>
            <a:endParaRPr lang="en-US" sz="1067" dirty="0">
              <a:solidFill>
                <a:srgbClr val="575756"/>
              </a:solidFill>
              <a:latin typeface="Chevin Pro DemiBold"/>
            </a:endParaRPr>
          </a:p>
        </p:txBody>
      </p:sp>
      <p:graphicFrame>
        <p:nvGraphicFramePr>
          <p:cNvPr id="5" name="Tabla 2">
            <a:extLst>
              <a:ext uri="{FF2B5EF4-FFF2-40B4-BE49-F238E27FC236}">
                <a16:creationId xmlns:a16="http://schemas.microsoft.com/office/drawing/2014/main" id="{24F52361-1E62-4AF9-92C6-B742A4BBFA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946989"/>
              </p:ext>
            </p:extLst>
          </p:nvPr>
        </p:nvGraphicFramePr>
        <p:xfrm>
          <a:off x="1590540" y="1819792"/>
          <a:ext cx="4313341" cy="1958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964">
                  <a:extLst>
                    <a:ext uri="{9D8B030D-6E8A-4147-A177-3AD203B41FA5}">
                      <a16:colId xmlns:a16="http://schemas.microsoft.com/office/drawing/2014/main" val="2103009954"/>
                    </a:ext>
                  </a:extLst>
                </a:gridCol>
                <a:gridCol w="3036377">
                  <a:extLst>
                    <a:ext uri="{9D8B030D-6E8A-4147-A177-3AD203B41FA5}">
                      <a16:colId xmlns:a16="http://schemas.microsoft.com/office/drawing/2014/main" val="1925803471"/>
                    </a:ext>
                  </a:extLst>
                </a:gridCol>
              </a:tblGrid>
              <a:tr h="326366">
                <a:tc>
                  <a:txBody>
                    <a:bodyPr/>
                    <a:lstStyle/>
                    <a:p>
                      <a:r>
                        <a:rPr lang="es-ES" sz="1100" dirty="0"/>
                        <a:t>FUENTE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DESCRIPCIÓN (breve)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972298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Earth</a:t>
                      </a:r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800" b="1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map</a:t>
                      </a:r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https://earthmap.org/login</a:t>
                      </a:r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576896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Worldclim</a:t>
                      </a:r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4"/>
                        </a:rPr>
                        <a:t>https://www.worldclim.org/data/index.html</a:t>
                      </a:r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585519"/>
                  </a:ext>
                </a:extLst>
              </a:tr>
              <a:tr h="326366">
                <a:tc rowSpan="2"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CR2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Precipitación, T. media, extremas y caudales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010357"/>
                  </a:ext>
                </a:extLst>
              </a:tr>
              <a:tr h="326366">
                <a:tc vMerge="1"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http://explorador.cr2.cl/</a:t>
                      </a:r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306459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Agromet</a:t>
                      </a:r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INIA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n-US" sz="800" dirty="0">
                          <a:hlinkClick r:id="rId6"/>
                        </a:rPr>
                        <a:t>https://agrometeorologia.cl/</a:t>
                      </a:r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714488"/>
                  </a:ext>
                </a:extLst>
              </a:tr>
            </a:tbl>
          </a:graphicData>
        </a:graphic>
      </p:graphicFrame>
      <p:graphicFrame>
        <p:nvGraphicFramePr>
          <p:cNvPr id="6" name="Tabla 2">
            <a:extLst>
              <a:ext uri="{FF2B5EF4-FFF2-40B4-BE49-F238E27FC236}">
                <a16:creationId xmlns:a16="http://schemas.microsoft.com/office/drawing/2014/main" id="{31B2BE59-9F98-485F-9112-E0A4D0C958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864725"/>
              </p:ext>
            </p:extLst>
          </p:nvPr>
        </p:nvGraphicFramePr>
        <p:xfrm>
          <a:off x="6320131" y="2167189"/>
          <a:ext cx="4963062" cy="4242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739">
                  <a:extLst>
                    <a:ext uri="{9D8B030D-6E8A-4147-A177-3AD203B41FA5}">
                      <a16:colId xmlns:a16="http://schemas.microsoft.com/office/drawing/2014/main" val="2103009954"/>
                    </a:ext>
                  </a:extLst>
                </a:gridCol>
                <a:gridCol w="3716323">
                  <a:extLst>
                    <a:ext uri="{9D8B030D-6E8A-4147-A177-3AD203B41FA5}">
                      <a16:colId xmlns:a16="http://schemas.microsoft.com/office/drawing/2014/main" val="1925803471"/>
                    </a:ext>
                  </a:extLst>
                </a:gridCol>
              </a:tblGrid>
              <a:tr h="326366">
                <a:tc>
                  <a:txBody>
                    <a:bodyPr/>
                    <a:lstStyle/>
                    <a:p>
                      <a:r>
                        <a:rPr lang="es-ES" sz="1100" dirty="0"/>
                        <a:t>VARIABLE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DESCRIPCIÓN (breve también)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972298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Temperatura del aire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Mínima, media y </a:t>
                      </a:r>
                      <a:r>
                        <a:rPr lang="es-ES" sz="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maxima</a:t>
                      </a:r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32244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Humedad (%)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Para cálculo de la </a:t>
                      </a:r>
                      <a:r>
                        <a:rPr lang="es-ES" sz="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Eto</a:t>
                      </a:r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707719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Radiación media (W/m2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Para cálculo de la </a:t>
                      </a:r>
                      <a:r>
                        <a:rPr lang="es-ES" sz="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Eto</a:t>
                      </a:r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576896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Velocidad del viento (m/s)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Para cálculo de la </a:t>
                      </a:r>
                      <a:r>
                        <a:rPr lang="es-ES" sz="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Eto</a:t>
                      </a:r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585519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Horas de sol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Para cálculo de la </a:t>
                      </a:r>
                      <a:r>
                        <a:rPr lang="es-ES" sz="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Eto</a:t>
                      </a:r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010357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Mapas de humedad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Evaluación condiciones campo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332774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Mapas de stress (infrarrojo)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Evaluación condiciones campo</a:t>
                      </a:r>
                    </a:p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047202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Mapa índice de vegetación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Evaluación condiciones campo</a:t>
                      </a:r>
                    </a:p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640980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Dap</a:t>
                      </a:r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suelo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Densidad aparente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017987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305285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155971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047373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D08352A4-3944-415D-9B25-B7BC019C4DB1}"/>
              </a:ext>
            </a:extLst>
          </p:cNvPr>
          <p:cNvSpPr txBox="1"/>
          <p:nvPr/>
        </p:nvSpPr>
        <p:spPr>
          <a:xfrm>
            <a:off x="300333" y="4555792"/>
            <a:ext cx="204182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/>
              <a:t>Christian: descarga automatizada diaria de datos de CR2 y </a:t>
            </a:r>
            <a:r>
              <a:rPr lang="es-CL" sz="1100" dirty="0" err="1"/>
              <a:t>Agromet</a:t>
            </a:r>
            <a:r>
              <a:rPr lang="es-CL" sz="1100" dirty="0"/>
              <a:t> INIA.</a:t>
            </a:r>
          </a:p>
          <a:p>
            <a:r>
              <a:rPr lang="es-CL" sz="1100" dirty="0" err="1"/>
              <a:t>Agromet</a:t>
            </a:r>
            <a:r>
              <a:rPr lang="es-CL" sz="1100" dirty="0"/>
              <a:t> INIA son más de 300 estaciones y da la </a:t>
            </a:r>
            <a:r>
              <a:rPr lang="es-CL" sz="1100" dirty="0" err="1"/>
              <a:t>Eto</a:t>
            </a:r>
            <a:r>
              <a:rPr lang="es-CL" sz="1100" dirty="0"/>
              <a:t> lista.</a:t>
            </a:r>
            <a:endParaRPr lang="en-US" sz="11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25D3D82-71C5-4BE9-8ECA-B458C3AAA9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4970" y="4480866"/>
            <a:ext cx="3220374" cy="237713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9141BB0-3E4E-41EF-B234-5FA0AD7E20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1419" y="4480866"/>
            <a:ext cx="340995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888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Номер слайда 3">
            <a:extLst>
              <a:ext uri="{FF2B5EF4-FFF2-40B4-BE49-F238E27FC236}">
                <a16:creationId xmlns:a16="http://schemas.microsoft.com/office/drawing/2014/main" id="{F703E628-9133-4171-93AA-34850B73E3B5}"/>
              </a:ext>
            </a:extLst>
          </p:cNvPr>
          <p:cNvSpPr txBox="1">
            <a:spLocks/>
          </p:cNvSpPr>
          <p:nvPr/>
        </p:nvSpPr>
        <p:spPr>
          <a:xfrm>
            <a:off x="11020650" y="6403228"/>
            <a:ext cx="554145" cy="301757"/>
          </a:xfrm>
          <a:prstGeom prst="rect">
            <a:avLst/>
          </a:prstGeom>
        </p:spPr>
        <p:txBody>
          <a:bodyPr lIns="45705" tIns="22852" rIns="45705" bIns="22852"/>
          <a:lstStyle>
            <a:defPPr>
              <a:defRPr lang="ru-RU"/>
            </a:defPPr>
            <a:lvl1pPr marL="0" algn="l" defTabSz="24385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6D633A-E9D6-4868-9F6A-A76B40F1089A}" type="slidenum">
              <a:rPr kumimoji="0" lang="ru-RU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12190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TextBox 24">
            <a:extLst>
              <a:ext uri="{FF2B5EF4-FFF2-40B4-BE49-F238E27FC236}">
                <a16:creationId xmlns:a16="http://schemas.microsoft.com/office/drawing/2014/main" id="{8A740EFA-8242-4EC9-9C28-2A44286421FE}"/>
              </a:ext>
            </a:extLst>
          </p:cNvPr>
          <p:cNvSpPr txBox="1"/>
          <p:nvPr/>
        </p:nvSpPr>
        <p:spPr>
          <a:xfrm>
            <a:off x="1558728" y="369014"/>
            <a:ext cx="2141987" cy="317459"/>
          </a:xfrm>
          <a:prstGeom prst="rect">
            <a:avLst/>
          </a:prstGeom>
          <a:solidFill>
            <a:schemeClr val="accent1"/>
          </a:solidFill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 err="1">
                <a:solidFill>
                  <a:srgbClr val="FFFFFF"/>
                </a:solidFill>
                <a:latin typeface="Chevin Pro DemiBold" pitchFamily="34" charset="0"/>
                <a:cs typeface="Calibri"/>
              </a:rPr>
              <a:t>DATAgro</a:t>
            </a:r>
            <a:endParaRPr kumimoji="0" lang="ru-RU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hevin Pro DemiBold" pitchFamily="34" charset="0"/>
              <a:cs typeface="Calibri"/>
            </a:endParaRPr>
          </a:p>
        </p:txBody>
      </p:sp>
      <p:sp>
        <p:nvSpPr>
          <p:cNvPr id="70" name="Прямоугольник 2">
            <a:extLst>
              <a:ext uri="{FF2B5EF4-FFF2-40B4-BE49-F238E27FC236}">
                <a16:creationId xmlns:a16="http://schemas.microsoft.com/office/drawing/2014/main" id="{85CBC2BD-2A14-442D-97E2-3FDF4AC560DB}"/>
              </a:ext>
            </a:extLst>
          </p:cNvPr>
          <p:cNvSpPr/>
          <p:nvPr/>
        </p:nvSpPr>
        <p:spPr>
          <a:xfrm>
            <a:off x="427840" y="296910"/>
            <a:ext cx="8934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017">
              <a:buClr>
                <a:srgbClr val="E20613"/>
              </a:buClr>
              <a:buSzPct val="250000"/>
            </a:pPr>
            <a:r>
              <a:rPr lang="en-US" sz="2400" dirty="0">
                <a:solidFill>
                  <a:schemeClr val="accent1"/>
                </a:solidFill>
                <a:latin typeface="Chevin Pro Light" pitchFamily="34" charset="0"/>
              </a:rPr>
              <a:t>10-11</a:t>
            </a:r>
            <a:endParaRPr lang="ru-RU" sz="2400" dirty="0">
              <a:solidFill>
                <a:schemeClr val="accent1"/>
              </a:solidFill>
              <a:latin typeface="Chevin Pro Light" pitchFamily="34" charset="0"/>
            </a:endParaRPr>
          </a:p>
        </p:txBody>
      </p:sp>
      <p:sp>
        <p:nvSpPr>
          <p:cNvPr id="124" name="Прямоугольник 36">
            <a:extLst>
              <a:ext uri="{FF2B5EF4-FFF2-40B4-BE49-F238E27FC236}">
                <a16:creationId xmlns:a16="http://schemas.microsoft.com/office/drawing/2014/main" id="{392BDA1C-C959-45EE-86AB-ECE453EE1C41}"/>
              </a:ext>
            </a:extLst>
          </p:cNvPr>
          <p:cNvSpPr/>
          <p:nvPr/>
        </p:nvSpPr>
        <p:spPr>
          <a:xfrm>
            <a:off x="1558516" y="852114"/>
            <a:ext cx="10617045" cy="510888"/>
          </a:xfrm>
          <a:prstGeom prst="rect">
            <a:avLst/>
          </a:prstGeom>
          <a:pattFill prst="pct90">
            <a:fgClr>
              <a:srgbClr val="5A6378">
                <a:lumMod val="50000"/>
              </a:srgbClr>
            </a:fgClr>
            <a:bgClr>
              <a:srgbClr val="5A6378">
                <a:lumMod val="75000"/>
              </a:srgbClr>
            </a:bgClr>
          </a:pattFill>
          <a:ln w="25400" cap="flat" cmpd="sng" algn="ctr">
            <a:solidFill>
              <a:srgbClr val="5757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Прямоугольник 17">
            <a:extLst>
              <a:ext uri="{FF2B5EF4-FFF2-40B4-BE49-F238E27FC236}">
                <a16:creationId xmlns:a16="http://schemas.microsoft.com/office/drawing/2014/main" id="{65644ACE-3A31-426D-950F-0C97D5AEC5E6}"/>
              </a:ext>
            </a:extLst>
          </p:cNvPr>
          <p:cNvSpPr/>
          <p:nvPr/>
        </p:nvSpPr>
        <p:spPr>
          <a:xfrm rot="5400000">
            <a:off x="1693860" y="917381"/>
            <a:ext cx="227167" cy="125068"/>
          </a:xfrm>
          <a:custGeom>
            <a:avLst/>
            <a:gdLst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104456 w 4104456"/>
              <a:gd name="connsiteY2" fmla="*/ 864096 h 864096"/>
              <a:gd name="connsiteX3" fmla="*/ 0 w 4104456"/>
              <a:gd name="connsiteY3" fmla="*/ 864096 h 864096"/>
              <a:gd name="connsiteX4" fmla="*/ 0 w 4104456"/>
              <a:gd name="connsiteY4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084628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3852399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4456" h="864096">
                <a:moveTo>
                  <a:pt x="0" y="0"/>
                </a:moveTo>
                <a:lnTo>
                  <a:pt x="4104456" y="0"/>
                </a:lnTo>
                <a:lnTo>
                  <a:pt x="3852399" y="442444"/>
                </a:lnTo>
                <a:lnTo>
                  <a:pt x="4104456" y="864096"/>
                </a:lnTo>
                <a:lnTo>
                  <a:pt x="0" y="8640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lIns="121912" tIns="60956" rIns="121912" bIns="60956"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Текст 11">
            <a:extLst>
              <a:ext uri="{FF2B5EF4-FFF2-40B4-BE49-F238E27FC236}">
                <a16:creationId xmlns:a16="http://schemas.microsoft.com/office/drawing/2014/main" id="{376CE0E7-1CC8-478A-A8C6-8932EF6A9518}"/>
              </a:ext>
            </a:extLst>
          </p:cNvPr>
          <p:cNvSpPr txBox="1">
            <a:spLocks/>
          </p:cNvSpPr>
          <p:nvPr/>
        </p:nvSpPr>
        <p:spPr>
          <a:xfrm>
            <a:off x="2056371" y="853740"/>
            <a:ext cx="7590945" cy="510886"/>
          </a:xfrm>
          <a:prstGeom prst="rect">
            <a:avLst/>
          </a:prstGeom>
        </p:spPr>
        <p:txBody>
          <a:bodyPr numCol="1" spcCol="720000"/>
          <a:lstStyle>
            <a:lvl1pPr marL="914446" indent="-914446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1981299" indent="-762038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3048152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4267413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5486674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 defTabSz="1219017">
              <a:buClr>
                <a:srgbClr val="E20613"/>
              </a:buClr>
              <a:buSzPct val="250000"/>
              <a:buNone/>
              <a:defRPr/>
            </a:pPr>
            <a:r>
              <a:rPr lang="es-ES" sz="1000" dirty="0">
                <a:solidFill>
                  <a:srgbClr val="FFFFFF"/>
                </a:solidFill>
              </a:rPr>
              <a:t>Riego inteligente Guatemala</a:t>
            </a:r>
          </a:p>
        </p:txBody>
      </p:sp>
      <p:sp>
        <p:nvSpPr>
          <p:cNvPr id="127" name="Rectángulo 126">
            <a:extLst>
              <a:ext uri="{FF2B5EF4-FFF2-40B4-BE49-F238E27FC236}">
                <a16:creationId xmlns:a16="http://schemas.microsoft.com/office/drawing/2014/main" id="{488A165F-6CF9-41D7-B6B6-11CC39C974DD}"/>
              </a:ext>
            </a:extLst>
          </p:cNvPr>
          <p:cNvSpPr/>
          <p:nvPr/>
        </p:nvSpPr>
        <p:spPr>
          <a:xfrm>
            <a:off x="1558518" y="1501612"/>
            <a:ext cx="45374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9017"/>
            <a:r>
              <a:rPr lang="es-ES" sz="1200" b="1" kern="0" dirty="0">
                <a:solidFill>
                  <a:schemeClr val="accent1"/>
                </a:solidFill>
              </a:rPr>
              <a:t>10. FUENTES DE INFORMACIÓN</a:t>
            </a:r>
            <a:endParaRPr kumimoji="0" lang="es-ES" sz="1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cxnSp>
        <p:nvCxnSpPr>
          <p:cNvPr id="146" name="Straight Connector 136">
            <a:extLst>
              <a:ext uri="{FF2B5EF4-FFF2-40B4-BE49-F238E27FC236}">
                <a16:creationId xmlns:a16="http://schemas.microsoft.com/office/drawing/2014/main" id="{A5E31865-5335-4BA5-81E4-ACEB52F5FCA7}"/>
              </a:ext>
            </a:extLst>
          </p:cNvPr>
          <p:cNvCxnSpPr/>
          <p:nvPr/>
        </p:nvCxnSpPr>
        <p:spPr>
          <a:xfrm>
            <a:off x="6155083" y="1819792"/>
            <a:ext cx="0" cy="273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A630F5D0-3788-451B-9D55-899F07FF1DAD}"/>
              </a:ext>
            </a:extLst>
          </p:cNvPr>
          <p:cNvSpPr/>
          <p:nvPr/>
        </p:nvSpPr>
        <p:spPr>
          <a:xfrm>
            <a:off x="6214824" y="1501611"/>
            <a:ext cx="43381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9017">
              <a:defRPr/>
            </a:pPr>
            <a:r>
              <a:rPr lang="es-ES" sz="1200" b="1" kern="0" dirty="0">
                <a:solidFill>
                  <a:schemeClr val="accent1"/>
                </a:solidFill>
              </a:rPr>
              <a:t>11. VARIABLES PRINCIPALES</a:t>
            </a:r>
            <a:endParaRPr kumimoji="0" lang="es-ES" sz="1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1557B0C8-9451-418A-B2D3-52F028DAA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69" y="262226"/>
            <a:ext cx="2485938" cy="531034"/>
          </a:xfrm>
          <a:prstGeom prst="rect">
            <a:avLst/>
          </a:prstGeom>
        </p:spPr>
      </p:pic>
      <p:sp>
        <p:nvSpPr>
          <p:cNvPr id="4" name="TextBox 139">
            <a:extLst>
              <a:ext uri="{FF2B5EF4-FFF2-40B4-BE49-F238E27FC236}">
                <a16:creationId xmlns:a16="http://schemas.microsoft.com/office/drawing/2014/main" id="{AE0EDE74-994E-46B4-A862-1E0024AA9F56}"/>
              </a:ext>
            </a:extLst>
          </p:cNvPr>
          <p:cNvSpPr txBox="1"/>
          <p:nvPr/>
        </p:nvSpPr>
        <p:spPr>
          <a:xfrm>
            <a:off x="6214823" y="1794597"/>
            <a:ext cx="53599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Qué variables deberían estar “Sí o Sí” en el producto?</a:t>
            </a:r>
            <a:endParaRPr lang="en-US" sz="1067" dirty="0">
              <a:solidFill>
                <a:srgbClr val="575756"/>
              </a:solidFill>
              <a:latin typeface="Chevin Pro DemiBold"/>
            </a:endParaRPr>
          </a:p>
        </p:txBody>
      </p:sp>
      <p:graphicFrame>
        <p:nvGraphicFramePr>
          <p:cNvPr id="6" name="Tabla 2">
            <a:extLst>
              <a:ext uri="{FF2B5EF4-FFF2-40B4-BE49-F238E27FC236}">
                <a16:creationId xmlns:a16="http://schemas.microsoft.com/office/drawing/2014/main" id="{31B2BE59-9F98-485F-9112-E0A4D0C958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571870"/>
              </p:ext>
            </p:extLst>
          </p:nvPr>
        </p:nvGraphicFramePr>
        <p:xfrm>
          <a:off x="6320131" y="2167189"/>
          <a:ext cx="4963062" cy="4356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739">
                  <a:extLst>
                    <a:ext uri="{9D8B030D-6E8A-4147-A177-3AD203B41FA5}">
                      <a16:colId xmlns:a16="http://schemas.microsoft.com/office/drawing/2014/main" val="2103009954"/>
                    </a:ext>
                  </a:extLst>
                </a:gridCol>
                <a:gridCol w="3716323">
                  <a:extLst>
                    <a:ext uri="{9D8B030D-6E8A-4147-A177-3AD203B41FA5}">
                      <a16:colId xmlns:a16="http://schemas.microsoft.com/office/drawing/2014/main" val="1925803471"/>
                    </a:ext>
                  </a:extLst>
                </a:gridCol>
              </a:tblGrid>
              <a:tr h="326366">
                <a:tc>
                  <a:txBody>
                    <a:bodyPr/>
                    <a:lstStyle/>
                    <a:p>
                      <a:r>
                        <a:rPr lang="es-ES" sz="1100" dirty="0"/>
                        <a:t>VARIABLE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DESCRIPCIÓN (breve también)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972298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Temperatura del aire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Mínima, media y </a:t>
                      </a:r>
                      <a:r>
                        <a:rPr lang="es-ES" sz="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maxima</a:t>
                      </a:r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32244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Humedad (%)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Para cálculo de la </a:t>
                      </a:r>
                      <a:r>
                        <a:rPr lang="es-ES" sz="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Eto</a:t>
                      </a:r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707719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Radiación media (W/m2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Para cálculo de la </a:t>
                      </a:r>
                      <a:r>
                        <a:rPr lang="es-ES" sz="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Eto</a:t>
                      </a:r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576896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Velocidad del viento (m/s)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Para cálculo de la </a:t>
                      </a:r>
                      <a:r>
                        <a:rPr lang="es-ES" sz="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Eto</a:t>
                      </a:r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585519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Horas de sol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Para cálculo de la </a:t>
                      </a:r>
                      <a:r>
                        <a:rPr lang="es-ES" sz="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Eto</a:t>
                      </a:r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010357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Mapas de humedad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Evaluación condiciones campo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332774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Mapas de stress (infrarrojo)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Evaluación condiciones campo</a:t>
                      </a:r>
                    </a:p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047202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Mapa índice de vegetación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Evaluación condiciones campo</a:t>
                      </a:r>
                    </a:p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640980"/>
                  </a:ext>
                </a:extLst>
              </a:tr>
              <a:tr h="440532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cultivo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Datos ingresados por usuario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017987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NDVI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Para cálculo del </a:t>
                      </a:r>
                      <a:r>
                        <a:rPr lang="es-ES" sz="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Kcb</a:t>
                      </a:r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305285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ks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155971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047373"/>
                  </a:ext>
                </a:extLst>
              </a:tr>
            </a:tbl>
          </a:graphicData>
        </a:graphic>
      </p:graphicFrame>
      <p:pic>
        <p:nvPicPr>
          <p:cNvPr id="13" name="Imagen 12">
            <a:extLst>
              <a:ext uri="{FF2B5EF4-FFF2-40B4-BE49-F238E27FC236}">
                <a16:creationId xmlns:a16="http://schemas.microsoft.com/office/drawing/2014/main" id="{CB9FBA63-1702-4809-A02F-DD7E8428D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31" y="1898316"/>
            <a:ext cx="5867400" cy="187642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2D4BC04-8F3E-47F4-A53E-A42F95DDE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31" y="3852130"/>
            <a:ext cx="5192496" cy="190812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037B086-7F8B-4338-8528-254EABF2D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004" y="6180605"/>
            <a:ext cx="5601459" cy="44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8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Номер слайда 3">
            <a:extLst>
              <a:ext uri="{FF2B5EF4-FFF2-40B4-BE49-F238E27FC236}">
                <a16:creationId xmlns:a16="http://schemas.microsoft.com/office/drawing/2014/main" id="{F703E628-9133-4171-93AA-34850B73E3B5}"/>
              </a:ext>
            </a:extLst>
          </p:cNvPr>
          <p:cNvSpPr txBox="1">
            <a:spLocks/>
          </p:cNvSpPr>
          <p:nvPr/>
        </p:nvSpPr>
        <p:spPr>
          <a:xfrm>
            <a:off x="11020650" y="6403228"/>
            <a:ext cx="554145" cy="301757"/>
          </a:xfrm>
          <a:prstGeom prst="rect">
            <a:avLst/>
          </a:prstGeom>
        </p:spPr>
        <p:txBody>
          <a:bodyPr lIns="45705" tIns="22852" rIns="45705" bIns="22852"/>
          <a:lstStyle>
            <a:defPPr>
              <a:defRPr lang="ru-RU"/>
            </a:defPPr>
            <a:lvl1pPr marL="0" algn="l" defTabSz="24385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6D633A-E9D6-4868-9F6A-A76B40F1089A}" type="slidenum">
              <a:rPr kumimoji="0" lang="ru-RU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12190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TextBox 24">
            <a:extLst>
              <a:ext uri="{FF2B5EF4-FFF2-40B4-BE49-F238E27FC236}">
                <a16:creationId xmlns:a16="http://schemas.microsoft.com/office/drawing/2014/main" id="{8A740EFA-8242-4EC9-9C28-2A44286421FE}"/>
              </a:ext>
            </a:extLst>
          </p:cNvPr>
          <p:cNvSpPr txBox="1"/>
          <p:nvPr/>
        </p:nvSpPr>
        <p:spPr>
          <a:xfrm>
            <a:off x="1558728" y="369014"/>
            <a:ext cx="2141987" cy="317459"/>
          </a:xfrm>
          <a:prstGeom prst="rect">
            <a:avLst/>
          </a:prstGeom>
          <a:solidFill>
            <a:schemeClr val="accent1"/>
          </a:solidFill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 err="1">
                <a:solidFill>
                  <a:srgbClr val="FFFFFF"/>
                </a:solidFill>
                <a:latin typeface="Chevin Pro DemiBold" pitchFamily="34" charset="0"/>
                <a:cs typeface="Calibri"/>
              </a:rPr>
              <a:t>DATAgro</a:t>
            </a:r>
            <a:endParaRPr kumimoji="0" lang="ru-RU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hevin Pro DemiBold" pitchFamily="34" charset="0"/>
              <a:cs typeface="Calibri"/>
            </a:endParaRPr>
          </a:p>
        </p:txBody>
      </p:sp>
      <p:sp>
        <p:nvSpPr>
          <p:cNvPr id="70" name="Прямоугольник 2">
            <a:extLst>
              <a:ext uri="{FF2B5EF4-FFF2-40B4-BE49-F238E27FC236}">
                <a16:creationId xmlns:a16="http://schemas.microsoft.com/office/drawing/2014/main" id="{85CBC2BD-2A14-442D-97E2-3FDF4AC560DB}"/>
              </a:ext>
            </a:extLst>
          </p:cNvPr>
          <p:cNvSpPr/>
          <p:nvPr/>
        </p:nvSpPr>
        <p:spPr>
          <a:xfrm>
            <a:off x="427840" y="296910"/>
            <a:ext cx="8934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017">
              <a:buClr>
                <a:srgbClr val="E20613"/>
              </a:buClr>
              <a:buSzPct val="250000"/>
            </a:pPr>
            <a:r>
              <a:rPr lang="en-US" sz="2400" dirty="0">
                <a:solidFill>
                  <a:schemeClr val="accent1"/>
                </a:solidFill>
                <a:latin typeface="Chevin Pro Light" pitchFamily="34" charset="0"/>
              </a:rPr>
              <a:t>10-11</a:t>
            </a:r>
            <a:endParaRPr lang="ru-RU" sz="2400" dirty="0">
              <a:solidFill>
                <a:schemeClr val="accent1"/>
              </a:solidFill>
              <a:latin typeface="Chevin Pro Light" pitchFamily="34" charset="0"/>
            </a:endParaRPr>
          </a:p>
        </p:txBody>
      </p:sp>
      <p:sp>
        <p:nvSpPr>
          <p:cNvPr id="124" name="Прямоугольник 36">
            <a:extLst>
              <a:ext uri="{FF2B5EF4-FFF2-40B4-BE49-F238E27FC236}">
                <a16:creationId xmlns:a16="http://schemas.microsoft.com/office/drawing/2014/main" id="{392BDA1C-C959-45EE-86AB-ECE453EE1C41}"/>
              </a:ext>
            </a:extLst>
          </p:cNvPr>
          <p:cNvSpPr/>
          <p:nvPr/>
        </p:nvSpPr>
        <p:spPr>
          <a:xfrm>
            <a:off x="1558516" y="852114"/>
            <a:ext cx="10617045" cy="510888"/>
          </a:xfrm>
          <a:prstGeom prst="rect">
            <a:avLst/>
          </a:prstGeom>
          <a:pattFill prst="pct90">
            <a:fgClr>
              <a:srgbClr val="5A6378">
                <a:lumMod val="50000"/>
              </a:srgbClr>
            </a:fgClr>
            <a:bgClr>
              <a:srgbClr val="5A6378">
                <a:lumMod val="75000"/>
              </a:srgbClr>
            </a:bgClr>
          </a:pattFill>
          <a:ln w="25400" cap="flat" cmpd="sng" algn="ctr">
            <a:solidFill>
              <a:srgbClr val="5757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Прямоугольник 17">
            <a:extLst>
              <a:ext uri="{FF2B5EF4-FFF2-40B4-BE49-F238E27FC236}">
                <a16:creationId xmlns:a16="http://schemas.microsoft.com/office/drawing/2014/main" id="{65644ACE-3A31-426D-950F-0C97D5AEC5E6}"/>
              </a:ext>
            </a:extLst>
          </p:cNvPr>
          <p:cNvSpPr/>
          <p:nvPr/>
        </p:nvSpPr>
        <p:spPr>
          <a:xfrm rot="5400000">
            <a:off x="1693860" y="917381"/>
            <a:ext cx="227167" cy="125068"/>
          </a:xfrm>
          <a:custGeom>
            <a:avLst/>
            <a:gdLst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104456 w 4104456"/>
              <a:gd name="connsiteY2" fmla="*/ 864096 h 864096"/>
              <a:gd name="connsiteX3" fmla="*/ 0 w 4104456"/>
              <a:gd name="connsiteY3" fmla="*/ 864096 h 864096"/>
              <a:gd name="connsiteX4" fmla="*/ 0 w 4104456"/>
              <a:gd name="connsiteY4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084628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3852399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4456" h="864096">
                <a:moveTo>
                  <a:pt x="0" y="0"/>
                </a:moveTo>
                <a:lnTo>
                  <a:pt x="4104456" y="0"/>
                </a:lnTo>
                <a:lnTo>
                  <a:pt x="3852399" y="442444"/>
                </a:lnTo>
                <a:lnTo>
                  <a:pt x="4104456" y="864096"/>
                </a:lnTo>
                <a:lnTo>
                  <a:pt x="0" y="8640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lIns="121912" tIns="60956" rIns="121912" bIns="60956"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Текст 11">
            <a:extLst>
              <a:ext uri="{FF2B5EF4-FFF2-40B4-BE49-F238E27FC236}">
                <a16:creationId xmlns:a16="http://schemas.microsoft.com/office/drawing/2014/main" id="{376CE0E7-1CC8-478A-A8C6-8932EF6A9518}"/>
              </a:ext>
            </a:extLst>
          </p:cNvPr>
          <p:cNvSpPr txBox="1">
            <a:spLocks/>
          </p:cNvSpPr>
          <p:nvPr/>
        </p:nvSpPr>
        <p:spPr>
          <a:xfrm>
            <a:off x="2056371" y="853740"/>
            <a:ext cx="7590945" cy="510886"/>
          </a:xfrm>
          <a:prstGeom prst="rect">
            <a:avLst/>
          </a:prstGeom>
        </p:spPr>
        <p:txBody>
          <a:bodyPr numCol="1" spcCol="720000"/>
          <a:lstStyle>
            <a:lvl1pPr marL="914446" indent="-914446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1981299" indent="-762038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3048152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4267413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5486674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 defTabSz="1219017">
              <a:buClr>
                <a:srgbClr val="E20613"/>
              </a:buClr>
              <a:buSzPct val="250000"/>
              <a:buNone/>
              <a:defRPr/>
            </a:pPr>
            <a:r>
              <a:rPr lang="es-ES" sz="1000" dirty="0">
                <a:solidFill>
                  <a:srgbClr val="FFFFFF"/>
                </a:solidFill>
              </a:rPr>
              <a:t>Riego inteligente Guatemala</a:t>
            </a:r>
          </a:p>
        </p:txBody>
      </p:sp>
      <p:sp>
        <p:nvSpPr>
          <p:cNvPr id="127" name="Rectángulo 126">
            <a:extLst>
              <a:ext uri="{FF2B5EF4-FFF2-40B4-BE49-F238E27FC236}">
                <a16:creationId xmlns:a16="http://schemas.microsoft.com/office/drawing/2014/main" id="{488A165F-6CF9-41D7-B6B6-11CC39C974DD}"/>
              </a:ext>
            </a:extLst>
          </p:cNvPr>
          <p:cNvSpPr/>
          <p:nvPr/>
        </p:nvSpPr>
        <p:spPr>
          <a:xfrm>
            <a:off x="1558518" y="1501612"/>
            <a:ext cx="45374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9017"/>
            <a:r>
              <a:rPr lang="es-ES" sz="1200" b="1" kern="0" dirty="0">
                <a:solidFill>
                  <a:schemeClr val="accent1"/>
                </a:solidFill>
              </a:rPr>
              <a:t>10. FUENTES DE INFORMACIÓN</a:t>
            </a:r>
            <a:endParaRPr kumimoji="0" lang="es-ES" sz="1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cxnSp>
        <p:nvCxnSpPr>
          <p:cNvPr id="146" name="Straight Connector 136">
            <a:extLst>
              <a:ext uri="{FF2B5EF4-FFF2-40B4-BE49-F238E27FC236}">
                <a16:creationId xmlns:a16="http://schemas.microsoft.com/office/drawing/2014/main" id="{A5E31865-5335-4BA5-81E4-ACEB52F5FCA7}"/>
              </a:ext>
            </a:extLst>
          </p:cNvPr>
          <p:cNvCxnSpPr/>
          <p:nvPr/>
        </p:nvCxnSpPr>
        <p:spPr>
          <a:xfrm>
            <a:off x="6155083" y="1819792"/>
            <a:ext cx="0" cy="273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A630F5D0-3788-451B-9D55-899F07FF1DAD}"/>
              </a:ext>
            </a:extLst>
          </p:cNvPr>
          <p:cNvSpPr/>
          <p:nvPr/>
        </p:nvSpPr>
        <p:spPr>
          <a:xfrm>
            <a:off x="6214824" y="1501611"/>
            <a:ext cx="43381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9017">
              <a:defRPr/>
            </a:pPr>
            <a:r>
              <a:rPr lang="es-ES" sz="1200" b="1" kern="0" dirty="0">
                <a:solidFill>
                  <a:schemeClr val="accent1"/>
                </a:solidFill>
              </a:rPr>
              <a:t>11. VARIABLES PRINCIPALES</a:t>
            </a:r>
            <a:endParaRPr kumimoji="0" lang="es-ES" sz="1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1557B0C8-9451-418A-B2D3-52F028DAA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69" y="262226"/>
            <a:ext cx="2485938" cy="531034"/>
          </a:xfrm>
          <a:prstGeom prst="rect">
            <a:avLst/>
          </a:prstGeom>
        </p:spPr>
      </p:pic>
      <p:sp>
        <p:nvSpPr>
          <p:cNvPr id="4" name="TextBox 139">
            <a:extLst>
              <a:ext uri="{FF2B5EF4-FFF2-40B4-BE49-F238E27FC236}">
                <a16:creationId xmlns:a16="http://schemas.microsoft.com/office/drawing/2014/main" id="{AE0EDE74-994E-46B4-A862-1E0024AA9F56}"/>
              </a:ext>
            </a:extLst>
          </p:cNvPr>
          <p:cNvSpPr txBox="1"/>
          <p:nvPr/>
        </p:nvSpPr>
        <p:spPr>
          <a:xfrm>
            <a:off x="6214823" y="1794597"/>
            <a:ext cx="53599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Qué variables deberían estar “Sí o Sí” en el producto?</a:t>
            </a:r>
            <a:endParaRPr lang="en-US" sz="1067" dirty="0">
              <a:solidFill>
                <a:srgbClr val="575756"/>
              </a:solidFill>
              <a:latin typeface="Chevin Pro DemiBold"/>
            </a:endParaRPr>
          </a:p>
        </p:txBody>
      </p:sp>
      <p:graphicFrame>
        <p:nvGraphicFramePr>
          <p:cNvPr id="6" name="Tabla 2">
            <a:extLst>
              <a:ext uri="{FF2B5EF4-FFF2-40B4-BE49-F238E27FC236}">
                <a16:creationId xmlns:a16="http://schemas.microsoft.com/office/drawing/2014/main" id="{31B2BE59-9F98-485F-9112-E0A4D0C958AA}"/>
              </a:ext>
            </a:extLst>
          </p:cNvPr>
          <p:cNvGraphicFramePr>
            <a:graphicFrameLocks noGrp="1"/>
          </p:cNvGraphicFramePr>
          <p:nvPr/>
        </p:nvGraphicFramePr>
        <p:xfrm>
          <a:off x="6320131" y="2167189"/>
          <a:ext cx="4963062" cy="4356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739">
                  <a:extLst>
                    <a:ext uri="{9D8B030D-6E8A-4147-A177-3AD203B41FA5}">
                      <a16:colId xmlns:a16="http://schemas.microsoft.com/office/drawing/2014/main" val="2103009954"/>
                    </a:ext>
                  </a:extLst>
                </a:gridCol>
                <a:gridCol w="3716323">
                  <a:extLst>
                    <a:ext uri="{9D8B030D-6E8A-4147-A177-3AD203B41FA5}">
                      <a16:colId xmlns:a16="http://schemas.microsoft.com/office/drawing/2014/main" val="1925803471"/>
                    </a:ext>
                  </a:extLst>
                </a:gridCol>
              </a:tblGrid>
              <a:tr h="326366">
                <a:tc>
                  <a:txBody>
                    <a:bodyPr/>
                    <a:lstStyle/>
                    <a:p>
                      <a:r>
                        <a:rPr lang="es-ES" sz="1100" dirty="0"/>
                        <a:t>VARIABLE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DESCRIPCIÓN (breve también)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972298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Temperatura del aire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Mínima, media y </a:t>
                      </a:r>
                      <a:r>
                        <a:rPr lang="es-ES" sz="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maxima</a:t>
                      </a:r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32244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Humedad (%)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Para cálculo de la </a:t>
                      </a:r>
                      <a:r>
                        <a:rPr lang="es-ES" sz="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Eto</a:t>
                      </a:r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707719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Radiación media (W/m2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Para cálculo de la </a:t>
                      </a:r>
                      <a:r>
                        <a:rPr lang="es-ES" sz="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Eto</a:t>
                      </a:r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576896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Velocidad del viento (m/s)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Para cálculo de la </a:t>
                      </a:r>
                      <a:r>
                        <a:rPr lang="es-ES" sz="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Eto</a:t>
                      </a:r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585519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Horas de sol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Para cálculo de la </a:t>
                      </a:r>
                      <a:r>
                        <a:rPr lang="es-ES" sz="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Eto</a:t>
                      </a:r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010357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Mapas de humedad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Evaluación condiciones campo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332774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Mapas de stress (infrarrojo)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Evaluación condiciones campo</a:t>
                      </a:r>
                    </a:p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047202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Mapa índice de vegetación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Evaluación condiciones campo</a:t>
                      </a:r>
                    </a:p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640980"/>
                  </a:ext>
                </a:extLst>
              </a:tr>
              <a:tr h="440532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cultivo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Datos ingresados por usuario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017987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NDVI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Para cálculo del </a:t>
                      </a:r>
                      <a:r>
                        <a:rPr lang="es-ES" sz="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Kcb</a:t>
                      </a:r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305285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ks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155971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047373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2A58C892-244C-4BB2-AB96-9EC32DFCF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62" y="2167189"/>
            <a:ext cx="5593395" cy="255495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DEF9033-163F-4C66-ACDE-13C9BDCEF4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929" b="9248"/>
          <a:stretch/>
        </p:blipFill>
        <p:spPr>
          <a:xfrm>
            <a:off x="239596" y="4285321"/>
            <a:ext cx="5751874" cy="241966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327683E-C424-4DCF-B5D5-9087B83163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570" y="2449701"/>
            <a:ext cx="3881923" cy="233425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2EB6A1D-065F-4583-85D5-3F7036C4FE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192" y="2432645"/>
            <a:ext cx="5286120" cy="165407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7F6F1A9-3DA4-445F-90EC-D1746AEECF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501" y="1891220"/>
            <a:ext cx="5913840" cy="273554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61A7F56-A82E-433F-8858-FE1068A792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316" y="1873308"/>
            <a:ext cx="6144816" cy="236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6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Номер слайда 3">
            <a:extLst>
              <a:ext uri="{FF2B5EF4-FFF2-40B4-BE49-F238E27FC236}">
                <a16:creationId xmlns:a16="http://schemas.microsoft.com/office/drawing/2014/main" id="{F703E628-9133-4171-93AA-34850B73E3B5}"/>
              </a:ext>
            </a:extLst>
          </p:cNvPr>
          <p:cNvSpPr txBox="1">
            <a:spLocks/>
          </p:cNvSpPr>
          <p:nvPr/>
        </p:nvSpPr>
        <p:spPr>
          <a:xfrm>
            <a:off x="11020650" y="6403228"/>
            <a:ext cx="554145" cy="301757"/>
          </a:xfrm>
          <a:prstGeom prst="rect">
            <a:avLst/>
          </a:prstGeom>
        </p:spPr>
        <p:txBody>
          <a:bodyPr lIns="45705" tIns="22852" rIns="45705" bIns="22852"/>
          <a:lstStyle>
            <a:defPPr>
              <a:defRPr lang="ru-RU"/>
            </a:defPPr>
            <a:lvl1pPr marL="0" algn="l" defTabSz="24385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6D633A-E9D6-4868-9F6A-A76B40F1089A}" type="slidenum">
              <a:rPr kumimoji="0" lang="ru-RU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12190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Заголовок 10">
            <a:extLst>
              <a:ext uri="{FF2B5EF4-FFF2-40B4-BE49-F238E27FC236}">
                <a16:creationId xmlns:a16="http://schemas.microsoft.com/office/drawing/2014/main" id="{95BFFB14-7980-453C-B1C8-08B281C5EB29}"/>
              </a:ext>
            </a:extLst>
          </p:cNvPr>
          <p:cNvSpPr txBox="1">
            <a:spLocks/>
          </p:cNvSpPr>
          <p:nvPr/>
        </p:nvSpPr>
        <p:spPr>
          <a:xfrm>
            <a:off x="3700715" y="309297"/>
            <a:ext cx="6080848" cy="510887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marL="0" marR="0" indent="0" algn="ctr" defTabSz="121901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99" kern="1200" baseline="0">
                <a:solidFill>
                  <a:srgbClr val="5C5C5C"/>
                </a:solidFill>
                <a:latin typeface="Chevin Pro Light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121901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inherit"/>
                <a:ea typeface="+mj-ea"/>
                <a:cs typeface="+mj-cs"/>
              </a:rPr>
              <a:t> </a:t>
            </a:r>
            <a:r>
              <a:rPr lang="es-ES" sz="1400" dirty="0">
                <a:solidFill>
                  <a:schemeClr val="tx1"/>
                </a:solidFill>
                <a:latin typeface="inherit"/>
              </a:rPr>
              <a:t>Señalar qué nombre previo ya tiene el producto o si te gustaría recomendar otro.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69" name="TextBox 24">
            <a:extLst>
              <a:ext uri="{FF2B5EF4-FFF2-40B4-BE49-F238E27FC236}">
                <a16:creationId xmlns:a16="http://schemas.microsoft.com/office/drawing/2014/main" id="{8A740EFA-8242-4EC9-9C28-2A44286421FE}"/>
              </a:ext>
            </a:extLst>
          </p:cNvPr>
          <p:cNvSpPr txBox="1"/>
          <p:nvPr/>
        </p:nvSpPr>
        <p:spPr>
          <a:xfrm>
            <a:off x="1558728" y="369014"/>
            <a:ext cx="2141987" cy="317459"/>
          </a:xfrm>
          <a:prstGeom prst="rect">
            <a:avLst/>
          </a:prstGeom>
          <a:solidFill>
            <a:schemeClr val="accent1"/>
          </a:solidFill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>
                <a:solidFill>
                  <a:srgbClr val="FFFFFF"/>
                </a:solidFill>
                <a:latin typeface="Chevin Pro DemiBold" pitchFamily="34" charset="0"/>
                <a:cs typeface="Calibri"/>
              </a:rPr>
              <a:t>DATANNNN</a:t>
            </a:r>
            <a:endParaRPr kumimoji="0" lang="ru-RU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hevin Pro DemiBold" pitchFamily="34" charset="0"/>
              <a:cs typeface="Calibri"/>
            </a:endParaRPr>
          </a:p>
        </p:txBody>
      </p:sp>
      <p:sp>
        <p:nvSpPr>
          <p:cNvPr id="70" name="Прямоугольник 2">
            <a:extLst>
              <a:ext uri="{FF2B5EF4-FFF2-40B4-BE49-F238E27FC236}">
                <a16:creationId xmlns:a16="http://schemas.microsoft.com/office/drawing/2014/main" id="{85CBC2BD-2A14-442D-97E2-3FDF4AC560DB}"/>
              </a:ext>
            </a:extLst>
          </p:cNvPr>
          <p:cNvSpPr/>
          <p:nvPr/>
        </p:nvSpPr>
        <p:spPr>
          <a:xfrm>
            <a:off x="717438" y="296910"/>
            <a:ext cx="603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017">
              <a:buClr>
                <a:srgbClr val="E20613"/>
              </a:buClr>
              <a:buSzPct val="250000"/>
            </a:pPr>
            <a:r>
              <a:rPr lang="en-US" sz="2400" dirty="0">
                <a:solidFill>
                  <a:schemeClr val="accent1"/>
                </a:solidFill>
                <a:latin typeface="Chevin Pro Light" pitchFamily="34" charset="0"/>
              </a:rPr>
              <a:t>12</a:t>
            </a:r>
            <a:endParaRPr lang="ru-RU" sz="2400" dirty="0">
              <a:solidFill>
                <a:schemeClr val="accent1"/>
              </a:solidFill>
              <a:latin typeface="Chevin Pro Light" pitchFamily="34" charset="0"/>
            </a:endParaRPr>
          </a:p>
        </p:txBody>
      </p:sp>
      <p:sp>
        <p:nvSpPr>
          <p:cNvPr id="124" name="Прямоугольник 36">
            <a:extLst>
              <a:ext uri="{FF2B5EF4-FFF2-40B4-BE49-F238E27FC236}">
                <a16:creationId xmlns:a16="http://schemas.microsoft.com/office/drawing/2014/main" id="{392BDA1C-C959-45EE-86AB-ECE453EE1C41}"/>
              </a:ext>
            </a:extLst>
          </p:cNvPr>
          <p:cNvSpPr/>
          <p:nvPr/>
        </p:nvSpPr>
        <p:spPr>
          <a:xfrm>
            <a:off x="1558516" y="852114"/>
            <a:ext cx="10617045" cy="510888"/>
          </a:xfrm>
          <a:prstGeom prst="rect">
            <a:avLst/>
          </a:prstGeom>
          <a:pattFill prst="pct90">
            <a:fgClr>
              <a:srgbClr val="5A6378">
                <a:lumMod val="50000"/>
              </a:srgbClr>
            </a:fgClr>
            <a:bgClr>
              <a:srgbClr val="5A6378">
                <a:lumMod val="75000"/>
              </a:srgbClr>
            </a:bgClr>
          </a:pattFill>
          <a:ln w="25400" cap="flat" cmpd="sng" algn="ctr">
            <a:solidFill>
              <a:srgbClr val="5757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Прямоугольник 17">
            <a:extLst>
              <a:ext uri="{FF2B5EF4-FFF2-40B4-BE49-F238E27FC236}">
                <a16:creationId xmlns:a16="http://schemas.microsoft.com/office/drawing/2014/main" id="{65644ACE-3A31-426D-950F-0C97D5AEC5E6}"/>
              </a:ext>
            </a:extLst>
          </p:cNvPr>
          <p:cNvSpPr/>
          <p:nvPr/>
        </p:nvSpPr>
        <p:spPr>
          <a:xfrm rot="5400000">
            <a:off x="1693860" y="917381"/>
            <a:ext cx="227167" cy="125068"/>
          </a:xfrm>
          <a:custGeom>
            <a:avLst/>
            <a:gdLst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104456 w 4104456"/>
              <a:gd name="connsiteY2" fmla="*/ 864096 h 864096"/>
              <a:gd name="connsiteX3" fmla="*/ 0 w 4104456"/>
              <a:gd name="connsiteY3" fmla="*/ 864096 h 864096"/>
              <a:gd name="connsiteX4" fmla="*/ 0 w 4104456"/>
              <a:gd name="connsiteY4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084628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3852399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4456" h="864096">
                <a:moveTo>
                  <a:pt x="0" y="0"/>
                </a:moveTo>
                <a:lnTo>
                  <a:pt x="4104456" y="0"/>
                </a:lnTo>
                <a:lnTo>
                  <a:pt x="3852399" y="442444"/>
                </a:lnTo>
                <a:lnTo>
                  <a:pt x="4104456" y="864096"/>
                </a:lnTo>
                <a:lnTo>
                  <a:pt x="0" y="8640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lIns="121912" tIns="60956" rIns="121912" bIns="60956"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Текст 11">
            <a:extLst>
              <a:ext uri="{FF2B5EF4-FFF2-40B4-BE49-F238E27FC236}">
                <a16:creationId xmlns:a16="http://schemas.microsoft.com/office/drawing/2014/main" id="{376CE0E7-1CC8-478A-A8C6-8932EF6A9518}"/>
              </a:ext>
            </a:extLst>
          </p:cNvPr>
          <p:cNvSpPr txBox="1">
            <a:spLocks/>
          </p:cNvSpPr>
          <p:nvPr/>
        </p:nvSpPr>
        <p:spPr>
          <a:xfrm>
            <a:off x="2056371" y="853740"/>
            <a:ext cx="7590945" cy="510886"/>
          </a:xfrm>
          <a:prstGeom prst="rect">
            <a:avLst/>
          </a:prstGeom>
        </p:spPr>
        <p:txBody>
          <a:bodyPr numCol="1" spcCol="720000"/>
          <a:lstStyle>
            <a:lvl1pPr marL="914446" indent="-914446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1981299" indent="-762038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3048152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4267413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5486674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 defTabSz="1219017">
              <a:buClr>
                <a:srgbClr val="E20613"/>
              </a:buClr>
              <a:buSzPct val="250000"/>
              <a:buNone/>
              <a:defRPr/>
            </a:pPr>
            <a:r>
              <a:rPr lang="es-ES" sz="1000" dirty="0">
                <a:solidFill>
                  <a:srgbClr val="FFFFFF"/>
                </a:solidFill>
              </a:rPr>
              <a:t>En estos recuadros negros puedes agregar algún texto que te parezca relevante de lo expuesto en este </a:t>
            </a:r>
            <a:r>
              <a:rPr lang="es-ES" sz="1000" dirty="0" err="1">
                <a:solidFill>
                  <a:srgbClr val="FFFFFF"/>
                </a:solidFill>
              </a:rPr>
              <a:t>slide</a:t>
            </a:r>
            <a:r>
              <a:rPr lang="es-ES" sz="1000" dirty="0">
                <a:solidFill>
                  <a:srgbClr val="FFFFFF"/>
                </a:solidFill>
              </a:rPr>
              <a:t>… si no lo hay, no te preocupes, sólo déjalo así.</a:t>
            </a:r>
          </a:p>
        </p:txBody>
      </p:sp>
      <p:sp>
        <p:nvSpPr>
          <p:cNvPr id="127" name="Rectángulo 126">
            <a:extLst>
              <a:ext uri="{FF2B5EF4-FFF2-40B4-BE49-F238E27FC236}">
                <a16:creationId xmlns:a16="http://schemas.microsoft.com/office/drawing/2014/main" id="{488A165F-6CF9-41D7-B6B6-11CC39C974DD}"/>
              </a:ext>
            </a:extLst>
          </p:cNvPr>
          <p:cNvSpPr/>
          <p:nvPr/>
        </p:nvSpPr>
        <p:spPr>
          <a:xfrm>
            <a:off x="1558518" y="1501612"/>
            <a:ext cx="45374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9017"/>
            <a:r>
              <a:rPr lang="es-ES" sz="1200" b="1" kern="0" dirty="0">
                <a:solidFill>
                  <a:schemeClr val="accent1"/>
                </a:solidFill>
              </a:rPr>
              <a:t>12. INTERACCIÓN DE VARIABLES</a:t>
            </a:r>
            <a:endParaRPr kumimoji="0" lang="es-ES" sz="1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147" name="TextBox 139">
            <a:extLst>
              <a:ext uri="{FF2B5EF4-FFF2-40B4-BE49-F238E27FC236}">
                <a16:creationId xmlns:a16="http://schemas.microsoft.com/office/drawing/2014/main" id="{937069AA-1202-498E-B1D1-577C31744471}"/>
              </a:ext>
            </a:extLst>
          </p:cNvPr>
          <p:cNvSpPr txBox="1"/>
          <p:nvPr/>
        </p:nvSpPr>
        <p:spPr>
          <a:xfrm>
            <a:off x="1558517" y="1806877"/>
            <a:ext cx="4271832" cy="584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Teniendo como base las variables definidas en el paso anterior, con qué otras variables generales se podrían cruzar para enriquecer el análisis o interpretación posterior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1557B0C8-9451-418A-B2D3-52F028DAA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69" y="262226"/>
            <a:ext cx="2485938" cy="531034"/>
          </a:xfrm>
          <a:prstGeom prst="rect">
            <a:avLst/>
          </a:prstGeom>
        </p:spPr>
      </p:pic>
      <p:graphicFrame>
        <p:nvGraphicFramePr>
          <p:cNvPr id="5" name="Tabla 2">
            <a:extLst>
              <a:ext uri="{FF2B5EF4-FFF2-40B4-BE49-F238E27FC236}">
                <a16:creationId xmlns:a16="http://schemas.microsoft.com/office/drawing/2014/main" id="{AD0CF36C-53F0-4D9A-B635-855D24160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803338"/>
              </p:ext>
            </p:extLst>
          </p:nvPr>
        </p:nvGraphicFramePr>
        <p:xfrm>
          <a:off x="5990712" y="1864993"/>
          <a:ext cx="5307010" cy="4242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3535">
                  <a:extLst>
                    <a:ext uri="{9D8B030D-6E8A-4147-A177-3AD203B41FA5}">
                      <a16:colId xmlns:a16="http://schemas.microsoft.com/office/drawing/2014/main" val="2103009954"/>
                    </a:ext>
                  </a:extLst>
                </a:gridCol>
                <a:gridCol w="2533475">
                  <a:extLst>
                    <a:ext uri="{9D8B030D-6E8A-4147-A177-3AD203B41FA5}">
                      <a16:colId xmlns:a16="http://schemas.microsoft.com/office/drawing/2014/main" val="1925803471"/>
                    </a:ext>
                  </a:extLst>
                </a:gridCol>
              </a:tblGrid>
              <a:tr h="326366">
                <a:tc>
                  <a:txBody>
                    <a:bodyPr/>
                    <a:lstStyle/>
                    <a:p>
                      <a:pPr algn="ctr"/>
                      <a:r>
                        <a:rPr lang="es-ES" sz="1100" dirty="0"/>
                        <a:t>VARIABLE DEL PRODUCTO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>
                          <a:solidFill>
                            <a:schemeClr val="tx1"/>
                          </a:solidFill>
                        </a:rPr>
                        <a:t>OTRAS VARIABLES GENERALES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972298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Condicional </a:t>
                      </a:r>
                      <a:r>
                        <a:rPr lang="es-ES" sz="800" b="1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Agrolimáticas</a:t>
                      </a:r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Rendimientos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32244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Sequía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Pobreza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707719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576896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585519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010357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332774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047202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640980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017987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305285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155971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047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8140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Номер слайда 3">
            <a:extLst>
              <a:ext uri="{FF2B5EF4-FFF2-40B4-BE49-F238E27FC236}">
                <a16:creationId xmlns:a16="http://schemas.microsoft.com/office/drawing/2014/main" id="{F703E628-9133-4171-93AA-34850B73E3B5}"/>
              </a:ext>
            </a:extLst>
          </p:cNvPr>
          <p:cNvSpPr txBox="1">
            <a:spLocks/>
          </p:cNvSpPr>
          <p:nvPr/>
        </p:nvSpPr>
        <p:spPr>
          <a:xfrm>
            <a:off x="11020650" y="6403228"/>
            <a:ext cx="554145" cy="301757"/>
          </a:xfrm>
          <a:prstGeom prst="rect">
            <a:avLst/>
          </a:prstGeom>
        </p:spPr>
        <p:txBody>
          <a:bodyPr lIns="45705" tIns="22852" rIns="45705" bIns="22852"/>
          <a:lstStyle>
            <a:defPPr>
              <a:defRPr lang="ru-RU"/>
            </a:defPPr>
            <a:lvl1pPr marL="0" algn="l" defTabSz="24385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6D633A-E9D6-4868-9F6A-A76B40F1089A}" type="slidenum">
              <a:rPr kumimoji="0" lang="ru-RU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12190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Заголовок 10">
            <a:extLst>
              <a:ext uri="{FF2B5EF4-FFF2-40B4-BE49-F238E27FC236}">
                <a16:creationId xmlns:a16="http://schemas.microsoft.com/office/drawing/2014/main" id="{95BFFB14-7980-453C-B1C8-08B281C5EB29}"/>
              </a:ext>
            </a:extLst>
          </p:cNvPr>
          <p:cNvSpPr txBox="1">
            <a:spLocks/>
          </p:cNvSpPr>
          <p:nvPr/>
        </p:nvSpPr>
        <p:spPr>
          <a:xfrm>
            <a:off x="1321243" y="309297"/>
            <a:ext cx="8326073" cy="510887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marL="0" marR="0" indent="0" algn="ctr" defTabSz="121901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99" kern="1200" baseline="0">
                <a:solidFill>
                  <a:srgbClr val="5C5C5C"/>
                </a:solidFill>
                <a:latin typeface="Chevin Pro Light" pitchFamily="34" charset="0"/>
                <a:ea typeface="+mj-ea"/>
                <a:cs typeface="+mj-cs"/>
              </a:defRPr>
            </a:lvl1pPr>
          </a:lstStyle>
          <a:p>
            <a:pPr marL="0" marR="0" lvl="0" indent="0" algn="r" defTabSz="121901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inherit"/>
                <a:ea typeface="+mj-ea"/>
                <a:cs typeface="+mj-cs"/>
              </a:rPr>
              <a:t> </a:t>
            </a:r>
            <a:r>
              <a:rPr lang="es-ES" sz="1400" dirty="0">
                <a:solidFill>
                  <a:schemeClr val="tx1"/>
                </a:solidFill>
                <a:latin typeface="inherit"/>
              </a:rPr>
              <a:t>Señalar qué nombre previo ya tiene el producto o si te gustaría recomendar otro.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69" name="TextBox 24">
            <a:extLst>
              <a:ext uri="{FF2B5EF4-FFF2-40B4-BE49-F238E27FC236}">
                <a16:creationId xmlns:a16="http://schemas.microsoft.com/office/drawing/2014/main" id="{8A740EFA-8242-4EC9-9C28-2A44286421FE}"/>
              </a:ext>
            </a:extLst>
          </p:cNvPr>
          <p:cNvSpPr txBox="1"/>
          <p:nvPr/>
        </p:nvSpPr>
        <p:spPr>
          <a:xfrm>
            <a:off x="1558728" y="369014"/>
            <a:ext cx="2141987" cy="317459"/>
          </a:xfrm>
          <a:prstGeom prst="rect">
            <a:avLst/>
          </a:prstGeom>
          <a:solidFill>
            <a:schemeClr val="accent1"/>
          </a:solidFill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>
                <a:solidFill>
                  <a:srgbClr val="FFFFFF"/>
                </a:solidFill>
                <a:latin typeface="Chevin Pro DemiBold" pitchFamily="34" charset="0"/>
                <a:cs typeface="Calibri"/>
              </a:rPr>
              <a:t>DATANNNN</a:t>
            </a:r>
            <a:endParaRPr kumimoji="0" lang="ru-RU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hevin Pro DemiBold" pitchFamily="34" charset="0"/>
              <a:cs typeface="Calibri"/>
            </a:endParaRPr>
          </a:p>
        </p:txBody>
      </p:sp>
      <p:sp>
        <p:nvSpPr>
          <p:cNvPr id="70" name="Прямоугольник 2">
            <a:extLst>
              <a:ext uri="{FF2B5EF4-FFF2-40B4-BE49-F238E27FC236}">
                <a16:creationId xmlns:a16="http://schemas.microsoft.com/office/drawing/2014/main" id="{85CBC2BD-2A14-442D-97E2-3FDF4AC560DB}"/>
              </a:ext>
            </a:extLst>
          </p:cNvPr>
          <p:cNvSpPr/>
          <p:nvPr/>
        </p:nvSpPr>
        <p:spPr>
          <a:xfrm>
            <a:off x="276838" y="270040"/>
            <a:ext cx="10444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017">
              <a:buClr>
                <a:srgbClr val="E20613"/>
              </a:buClr>
              <a:buSzPct val="250000"/>
            </a:pPr>
            <a:r>
              <a:rPr lang="en-US" sz="2800" dirty="0">
                <a:solidFill>
                  <a:schemeClr val="accent1"/>
                </a:solidFill>
                <a:latin typeface="Chevin Pro Light" pitchFamily="34" charset="0"/>
              </a:rPr>
              <a:t>13-14</a:t>
            </a:r>
            <a:endParaRPr lang="ru-RU" sz="2800" dirty="0">
              <a:solidFill>
                <a:schemeClr val="accent1"/>
              </a:solidFill>
              <a:latin typeface="Chevin Pro Light" pitchFamily="34" charset="0"/>
            </a:endParaRPr>
          </a:p>
        </p:txBody>
      </p:sp>
      <p:sp>
        <p:nvSpPr>
          <p:cNvPr id="124" name="Прямоугольник 36">
            <a:extLst>
              <a:ext uri="{FF2B5EF4-FFF2-40B4-BE49-F238E27FC236}">
                <a16:creationId xmlns:a16="http://schemas.microsoft.com/office/drawing/2014/main" id="{392BDA1C-C959-45EE-86AB-ECE453EE1C41}"/>
              </a:ext>
            </a:extLst>
          </p:cNvPr>
          <p:cNvSpPr/>
          <p:nvPr/>
        </p:nvSpPr>
        <p:spPr>
          <a:xfrm>
            <a:off x="1558516" y="852114"/>
            <a:ext cx="10617045" cy="510888"/>
          </a:xfrm>
          <a:prstGeom prst="rect">
            <a:avLst/>
          </a:prstGeom>
          <a:pattFill prst="pct90">
            <a:fgClr>
              <a:srgbClr val="5A6378">
                <a:lumMod val="50000"/>
              </a:srgbClr>
            </a:fgClr>
            <a:bgClr>
              <a:srgbClr val="5A6378">
                <a:lumMod val="75000"/>
              </a:srgbClr>
            </a:bgClr>
          </a:pattFill>
          <a:ln w="25400" cap="flat" cmpd="sng" algn="ctr">
            <a:solidFill>
              <a:srgbClr val="5757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Прямоугольник 17">
            <a:extLst>
              <a:ext uri="{FF2B5EF4-FFF2-40B4-BE49-F238E27FC236}">
                <a16:creationId xmlns:a16="http://schemas.microsoft.com/office/drawing/2014/main" id="{65644ACE-3A31-426D-950F-0C97D5AEC5E6}"/>
              </a:ext>
            </a:extLst>
          </p:cNvPr>
          <p:cNvSpPr/>
          <p:nvPr/>
        </p:nvSpPr>
        <p:spPr>
          <a:xfrm rot="5400000">
            <a:off x="1693860" y="917381"/>
            <a:ext cx="227167" cy="125068"/>
          </a:xfrm>
          <a:custGeom>
            <a:avLst/>
            <a:gdLst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104456 w 4104456"/>
              <a:gd name="connsiteY2" fmla="*/ 864096 h 864096"/>
              <a:gd name="connsiteX3" fmla="*/ 0 w 4104456"/>
              <a:gd name="connsiteY3" fmla="*/ 864096 h 864096"/>
              <a:gd name="connsiteX4" fmla="*/ 0 w 4104456"/>
              <a:gd name="connsiteY4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084628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3852399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4456" h="864096">
                <a:moveTo>
                  <a:pt x="0" y="0"/>
                </a:moveTo>
                <a:lnTo>
                  <a:pt x="4104456" y="0"/>
                </a:lnTo>
                <a:lnTo>
                  <a:pt x="3852399" y="442444"/>
                </a:lnTo>
                <a:lnTo>
                  <a:pt x="4104456" y="864096"/>
                </a:lnTo>
                <a:lnTo>
                  <a:pt x="0" y="8640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lIns="121912" tIns="60956" rIns="121912" bIns="60956"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Текст 11">
            <a:extLst>
              <a:ext uri="{FF2B5EF4-FFF2-40B4-BE49-F238E27FC236}">
                <a16:creationId xmlns:a16="http://schemas.microsoft.com/office/drawing/2014/main" id="{376CE0E7-1CC8-478A-A8C6-8932EF6A9518}"/>
              </a:ext>
            </a:extLst>
          </p:cNvPr>
          <p:cNvSpPr txBox="1">
            <a:spLocks/>
          </p:cNvSpPr>
          <p:nvPr/>
        </p:nvSpPr>
        <p:spPr>
          <a:xfrm>
            <a:off x="2056371" y="853740"/>
            <a:ext cx="7590945" cy="510886"/>
          </a:xfrm>
          <a:prstGeom prst="rect">
            <a:avLst/>
          </a:prstGeom>
        </p:spPr>
        <p:txBody>
          <a:bodyPr numCol="1" spcCol="720000"/>
          <a:lstStyle>
            <a:lvl1pPr marL="914446" indent="-914446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1981299" indent="-762038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3048152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4267413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5486674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 defTabSz="1219017">
              <a:buClr>
                <a:srgbClr val="E20613"/>
              </a:buClr>
              <a:buSzPct val="250000"/>
              <a:buNone/>
              <a:defRPr/>
            </a:pPr>
            <a:r>
              <a:rPr lang="es-ES" sz="1000" dirty="0">
                <a:solidFill>
                  <a:srgbClr val="FFFFFF"/>
                </a:solidFill>
              </a:rPr>
              <a:t>En estos recuadros negros puedes agregar algún texto que te parezca relevante de lo expuesto en este </a:t>
            </a:r>
            <a:r>
              <a:rPr lang="es-ES" sz="1000" dirty="0" err="1">
                <a:solidFill>
                  <a:srgbClr val="FFFFFF"/>
                </a:solidFill>
              </a:rPr>
              <a:t>slide</a:t>
            </a:r>
            <a:r>
              <a:rPr lang="es-ES" sz="1000" dirty="0">
                <a:solidFill>
                  <a:srgbClr val="FFFFFF"/>
                </a:solidFill>
              </a:rPr>
              <a:t>… si no lo hay, no te preocupes, sólo déjalo así.</a:t>
            </a:r>
          </a:p>
        </p:txBody>
      </p:sp>
      <p:sp>
        <p:nvSpPr>
          <p:cNvPr id="127" name="Rectángulo 126">
            <a:extLst>
              <a:ext uri="{FF2B5EF4-FFF2-40B4-BE49-F238E27FC236}">
                <a16:creationId xmlns:a16="http://schemas.microsoft.com/office/drawing/2014/main" id="{488A165F-6CF9-41D7-B6B6-11CC39C974DD}"/>
              </a:ext>
            </a:extLst>
          </p:cNvPr>
          <p:cNvSpPr/>
          <p:nvPr/>
        </p:nvSpPr>
        <p:spPr>
          <a:xfrm>
            <a:off x="1558518" y="1501612"/>
            <a:ext cx="45374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9017"/>
            <a:r>
              <a:rPr lang="es-ES" sz="1200" b="1" kern="0" dirty="0">
                <a:solidFill>
                  <a:schemeClr val="accent1"/>
                </a:solidFill>
              </a:rPr>
              <a:t>13. DATOS</a:t>
            </a:r>
            <a:endParaRPr kumimoji="0" lang="es-ES" sz="1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147" name="TextBox 139">
            <a:extLst>
              <a:ext uri="{FF2B5EF4-FFF2-40B4-BE49-F238E27FC236}">
                <a16:creationId xmlns:a16="http://schemas.microsoft.com/office/drawing/2014/main" id="{937069AA-1202-498E-B1D1-577C31744471}"/>
              </a:ext>
            </a:extLst>
          </p:cNvPr>
          <p:cNvSpPr txBox="1"/>
          <p:nvPr/>
        </p:nvSpPr>
        <p:spPr>
          <a:xfrm>
            <a:off x="1558517" y="1806877"/>
            <a:ext cx="4498492" cy="903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Los datos vinculados a las variables de interés estarán definidos por algunos atributos que son específicos para cada conjunto de datos.</a:t>
            </a: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En la siguiente tabla se puede sistematizar esta información y la del siguiente punto.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A630F5D0-3788-451B-9D55-899F07FF1DAD}"/>
              </a:ext>
            </a:extLst>
          </p:cNvPr>
          <p:cNvSpPr/>
          <p:nvPr/>
        </p:nvSpPr>
        <p:spPr>
          <a:xfrm>
            <a:off x="6214824" y="1501611"/>
            <a:ext cx="43381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9017">
              <a:defRPr/>
            </a:pPr>
            <a:r>
              <a:rPr lang="es-ES" sz="1200" b="1" kern="0" dirty="0">
                <a:solidFill>
                  <a:schemeClr val="accent1"/>
                </a:solidFill>
              </a:rPr>
              <a:t>14. ACTUALIZACIÓN</a:t>
            </a:r>
            <a:endParaRPr kumimoji="0" lang="es-ES" sz="1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1557B0C8-9451-418A-B2D3-52F028DAA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69" y="262226"/>
            <a:ext cx="2485938" cy="531034"/>
          </a:xfrm>
          <a:prstGeom prst="rect">
            <a:avLst/>
          </a:prstGeom>
        </p:spPr>
      </p:pic>
      <p:sp>
        <p:nvSpPr>
          <p:cNvPr id="4" name="TextBox 139">
            <a:extLst>
              <a:ext uri="{FF2B5EF4-FFF2-40B4-BE49-F238E27FC236}">
                <a16:creationId xmlns:a16="http://schemas.microsoft.com/office/drawing/2014/main" id="{AE0EDE74-994E-46B4-A862-1E0024AA9F56}"/>
              </a:ext>
            </a:extLst>
          </p:cNvPr>
          <p:cNvSpPr txBox="1"/>
          <p:nvPr/>
        </p:nvSpPr>
        <p:spPr>
          <a:xfrm>
            <a:off x="6214824" y="1794597"/>
            <a:ext cx="4731066" cy="1067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Necesitamos tener una noción respecto de la periodicidad de actualización que requerirían los datos. Podría ser continua, diaria, semanal, mensual, etc.</a:t>
            </a: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Además, si es posible identificar el o los métodos de actualización que se visualicen para los datos, sería de gran ayuda para evaluar el esfuerzo que eso requeriría.</a:t>
            </a:r>
            <a:endParaRPr lang="en-US" sz="1067" dirty="0">
              <a:solidFill>
                <a:srgbClr val="575756"/>
              </a:solidFill>
              <a:latin typeface="Chevin Pro DemiBold"/>
            </a:endParaRPr>
          </a:p>
        </p:txBody>
      </p:sp>
      <p:graphicFrame>
        <p:nvGraphicFramePr>
          <p:cNvPr id="5" name="Tabla 2">
            <a:extLst>
              <a:ext uri="{FF2B5EF4-FFF2-40B4-BE49-F238E27FC236}">
                <a16:creationId xmlns:a16="http://schemas.microsoft.com/office/drawing/2014/main" id="{3298B43D-017E-4660-84DE-25D6CE37B1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114817"/>
              </p:ext>
            </p:extLst>
          </p:nvPr>
        </p:nvGraphicFramePr>
        <p:xfrm>
          <a:off x="1483756" y="3082295"/>
          <a:ext cx="9462133" cy="3348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0387">
                  <a:extLst>
                    <a:ext uri="{9D8B030D-6E8A-4147-A177-3AD203B41FA5}">
                      <a16:colId xmlns:a16="http://schemas.microsoft.com/office/drawing/2014/main" val="2103009954"/>
                    </a:ext>
                  </a:extLst>
                </a:gridCol>
                <a:gridCol w="1208015">
                  <a:extLst>
                    <a:ext uri="{9D8B030D-6E8A-4147-A177-3AD203B41FA5}">
                      <a16:colId xmlns:a16="http://schemas.microsoft.com/office/drawing/2014/main" val="1925803471"/>
                    </a:ext>
                  </a:extLst>
                </a:gridCol>
                <a:gridCol w="3699545">
                  <a:extLst>
                    <a:ext uri="{9D8B030D-6E8A-4147-A177-3AD203B41FA5}">
                      <a16:colId xmlns:a16="http://schemas.microsoft.com/office/drawing/2014/main" val="4209277347"/>
                    </a:ext>
                  </a:extLst>
                </a:gridCol>
                <a:gridCol w="1644983">
                  <a:extLst>
                    <a:ext uri="{9D8B030D-6E8A-4147-A177-3AD203B41FA5}">
                      <a16:colId xmlns:a16="http://schemas.microsoft.com/office/drawing/2014/main" val="2334272508"/>
                    </a:ext>
                  </a:extLst>
                </a:gridCol>
                <a:gridCol w="1759203">
                  <a:extLst>
                    <a:ext uri="{9D8B030D-6E8A-4147-A177-3AD203B41FA5}">
                      <a16:colId xmlns:a16="http://schemas.microsoft.com/office/drawing/2014/main" val="2411361094"/>
                    </a:ext>
                  </a:extLst>
                </a:gridCol>
              </a:tblGrid>
              <a:tr h="326366">
                <a:tc>
                  <a:txBody>
                    <a:bodyPr/>
                    <a:lstStyle/>
                    <a:p>
                      <a:r>
                        <a:rPr lang="es-ES" sz="1100" dirty="0"/>
                        <a:t>TIPO DE DATOS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REPRESENTAN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/>
                        <a:t>Descripción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/>
                        <a:t>Periodos Actualización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/>
                        <a:t>Método Actualización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972298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1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EVOLUCIÓN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Series históricas?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5232244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1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SITUACIÓN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Estado Actual?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44707719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1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SITUACIÓN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Estado Pasado?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90576896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1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PROYECCIÓN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Se puede extender a futuro?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8585519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1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UBICACIÓN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Podemos localizar geográficamente?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50010357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1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ESCALA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Global-Nacional-Subnacional-Regional- Municipal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93332774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1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9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33047202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1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9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08640980"/>
                  </a:ext>
                </a:extLst>
              </a:tr>
              <a:tr h="326366"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1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9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300179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9415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Номер слайда 3">
            <a:extLst>
              <a:ext uri="{FF2B5EF4-FFF2-40B4-BE49-F238E27FC236}">
                <a16:creationId xmlns:a16="http://schemas.microsoft.com/office/drawing/2014/main" id="{F703E628-9133-4171-93AA-34850B73E3B5}"/>
              </a:ext>
            </a:extLst>
          </p:cNvPr>
          <p:cNvSpPr txBox="1">
            <a:spLocks/>
          </p:cNvSpPr>
          <p:nvPr/>
        </p:nvSpPr>
        <p:spPr>
          <a:xfrm>
            <a:off x="11020650" y="6403228"/>
            <a:ext cx="554145" cy="301757"/>
          </a:xfrm>
          <a:prstGeom prst="rect">
            <a:avLst/>
          </a:prstGeom>
        </p:spPr>
        <p:txBody>
          <a:bodyPr lIns="45705" tIns="22852" rIns="45705" bIns="22852"/>
          <a:lstStyle>
            <a:defPPr>
              <a:defRPr lang="ru-RU"/>
            </a:defPPr>
            <a:lvl1pPr marL="0" algn="l" defTabSz="24385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6D633A-E9D6-4868-9F6A-A76B40F1089A}" type="slidenum">
              <a:rPr kumimoji="0" lang="ru-RU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12190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Заголовок 10">
            <a:extLst>
              <a:ext uri="{FF2B5EF4-FFF2-40B4-BE49-F238E27FC236}">
                <a16:creationId xmlns:a16="http://schemas.microsoft.com/office/drawing/2014/main" id="{95BFFB14-7980-453C-B1C8-08B281C5EB29}"/>
              </a:ext>
            </a:extLst>
          </p:cNvPr>
          <p:cNvSpPr txBox="1">
            <a:spLocks/>
          </p:cNvSpPr>
          <p:nvPr/>
        </p:nvSpPr>
        <p:spPr>
          <a:xfrm>
            <a:off x="1321243" y="309297"/>
            <a:ext cx="9471550" cy="51088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marL="0" marR="0" indent="0" algn="ctr" defTabSz="121901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99" kern="1200" baseline="0">
                <a:solidFill>
                  <a:srgbClr val="5C5C5C"/>
                </a:solidFill>
                <a:latin typeface="Chevin Pro Light" pitchFamily="34" charset="0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es-ES" sz="1600" dirty="0">
                <a:solidFill>
                  <a:schemeClr val="tx1"/>
                </a:solidFill>
                <a:latin typeface="inherit"/>
              </a:rPr>
              <a:t>. 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69" name="TextBox 24">
            <a:extLst>
              <a:ext uri="{FF2B5EF4-FFF2-40B4-BE49-F238E27FC236}">
                <a16:creationId xmlns:a16="http://schemas.microsoft.com/office/drawing/2014/main" id="{8A740EFA-8242-4EC9-9C28-2A44286421FE}"/>
              </a:ext>
            </a:extLst>
          </p:cNvPr>
          <p:cNvSpPr txBox="1"/>
          <p:nvPr/>
        </p:nvSpPr>
        <p:spPr>
          <a:xfrm>
            <a:off x="1558728" y="369014"/>
            <a:ext cx="2141987" cy="317459"/>
          </a:xfrm>
          <a:prstGeom prst="rect">
            <a:avLst/>
          </a:prstGeom>
          <a:solidFill>
            <a:schemeClr val="accent1"/>
          </a:solidFill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>
                <a:solidFill>
                  <a:srgbClr val="FFFFFF"/>
                </a:solidFill>
                <a:latin typeface="Chevin Pro DemiBold" pitchFamily="34" charset="0"/>
                <a:cs typeface="Calibri"/>
              </a:rPr>
              <a:t>DATAGRO</a:t>
            </a:r>
            <a:endParaRPr kumimoji="0" lang="ru-RU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hevin Pro DemiBold" pitchFamily="34" charset="0"/>
              <a:cs typeface="Calibri"/>
            </a:endParaRPr>
          </a:p>
        </p:txBody>
      </p:sp>
      <p:sp>
        <p:nvSpPr>
          <p:cNvPr id="70" name="Прямоугольник 2">
            <a:extLst>
              <a:ext uri="{FF2B5EF4-FFF2-40B4-BE49-F238E27FC236}">
                <a16:creationId xmlns:a16="http://schemas.microsoft.com/office/drawing/2014/main" id="{85CBC2BD-2A14-442D-97E2-3FDF4AC560DB}"/>
              </a:ext>
            </a:extLst>
          </p:cNvPr>
          <p:cNvSpPr/>
          <p:nvPr/>
        </p:nvSpPr>
        <p:spPr>
          <a:xfrm>
            <a:off x="717438" y="296910"/>
            <a:ext cx="603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017">
              <a:buClr>
                <a:srgbClr val="E20613"/>
              </a:buClr>
              <a:buSzPct val="250000"/>
            </a:pPr>
            <a:r>
              <a:rPr lang="en-US" sz="2400" dirty="0">
                <a:solidFill>
                  <a:schemeClr val="accent1"/>
                </a:solidFill>
                <a:latin typeface="Chevin Pro Light" pitchFamily="34" charset="0"/>
              </a:rPr>
              <a:t>1-2</a:t>
            </a:r>
            <a:endParaRPr lang="ru-RU" sz="2400" dirty="0">
              <a:solidFill>
                <a:schemeClr val="accent1"/>
              </a:solidFill>
              <a:latin typeface="Chevin Pro Light" pitchFamily="34" charset="0"/>
            </a:endParaRPr>
          </a:p>
        </p:txBody>
      </p:sp>
      <p:sp>
        <p:nvSpPr>
          <p:cNvPr id="124" name="Прямоугольник 36">
            <a:extLst>
              <a:ext uri="{FF2B5EF4-FFF2-40B4-BE49-F238E27FC236}">
                <a16:creationId xmlns:a16="http://schemas.microsoft.com/office/drawing/2014/main" id="{392BDA1C-C959-45EE-86AB-ECE453EE1C41}"/>
              </a:ext>
            </a:extLst>
          </p:cNvPr>
          <p:cNvSpPr/>
          <p:nvPr/>
        </p:nvSpPr>
        <p:spPr>
          <a:xfrm>
            <a:off x="1558516" y="852323"/>
            <a:ext cx="10617045" cy="510888"/>
          </a:xfrm>
          <a:prstGeom prst="rect">
            <a:avLst/>
          </a:prstGeom>
          <a:pattFill prst="pct90">
            <a:fgClr>
              <a:srgbClr val="5A6378">
                <a:lumMod val="50000"/>
              </a:srgbClr>
            </a:fgClr>
            <a:bgClr>
              <a:srgbClr val="5A6378">
                <a:lumMod val="75000"/>
              </a:srgbClr>
            </a:bgClr>
          </a:pattFill>
          <a:ln w="25400" cap="flat" cmpd="sng" algn="ctr">
            <a:solidFill>
              <a:srgbClr val="5757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L" sz="1200" kern="0" dirty="0">
                <a:solidFill>
                  <a:srgbClr val="FFFFFF"/>
                </a:solidFill>
                <a:latin typeface="Calibri"/>
              </a:rPr>
              <a:t>PLATAFORMA WEB (SIMAGA) Y APLICACIONES MÓVILES</a:t>
            </a:r>
            <a:endParaRPr kumimoji="0" lang="ru-RU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Прямоугольник 17">
            <a:extLst>
              <a:ext uri="{FF2B5EF4-FFF2-40B4-BE49-F238E27FC236}">
                <a16:creationId xmlns:a16="http://schemas.microsoft.com/office/drawing/2014/main" id="{65644ACE-3A31-426D-950F-0C97D5AEC5E6}"/>
              </a:ext>
            </a:extLst>
          </p:cNvPr>
          <p:cNvSpPr/>
          <p:nvPr/>
        </p:nvSpPr>
        <p:spPr>
          <a:xfrm rot="5400000">
            <a:off x="1693860" y="917381"/>
            <a:ext cx="227167" cy="125068"/>
          </a:xfrm>
          <a:custGeom>
            <a:avLst/>
            <a:gdLst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104456 w 4104456"/>
              <a:gd name="connsiteY2" fmla="*/ 864096 h 864096"/>
              <a:gd name="connsiteX3" fmla="*/ 0 w 4104456"/>
              <a:gd name="connsiteY3" fmla="*/ 864096 h 864096"/>
              <a:gd name="connsiteX4" fmla="*/ 0 w 4104456"/>
              <a:gd name="connsiteY4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084628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3852399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4456" h="864096">
                <a:moveTo>
                  <a:pt x="0" y="0"/>
                </a:moveTo>
                <a:lnTo>
                  <a:pt x="4104456" y="0"/>
                </a:lnTo>
                <a:lnTo>
                  <a:pt x="3852399" y="442444"/>
                </a:lnTo>
                <a:lnTo>
                  <a:pt x="4104456" y="864096"/>
                </a:lnTo>
                <a:lnTo>
                  <a:pt x="0" y="8640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lIns="121912" tIns="60956" rIns="121912" bIns="60956"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Текст 11">
            <a:extLst>
              <a:ext uri="{FF2B5EF4-FFF2-40B4-BE49-F238E27FC236}">
                <a16:creationId xmlns:a16="http://schemas.microsoft.com/office/drawing/2014/main" id="{376CE0E7-1CC8-478A-A8C6-8932EF6A9518}"/>
              </a:ext>
            </a:extLst>
          </p:cNvPr>
          <p:cNvSpPr txBox="1">
            <a:spLocks/>
          </p:cNvSpPr>
          <p:nvPr/>
        </p:nvSpPr>
        <p:spPr>
          <a:xfrm>
            <a:off x="2056371" y="866331"/>
            <a:ext cx="7590945" cy="489906"/>
          </a:xfrm>
          <a:prstGeom prst="rect">
            <a:avLst/>
          </a:prstGeom>
        </p:spPr>
        <p:txBody>
          <a:bodyPr numCol="1" spcCol="720000"/>
          <a:lstStyle>
            <a:lvl1pPr marL="914446" indent="-914446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1981299" indent="-762038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3048152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4267413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5486674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 defTabSz="1219017">
              <a:buClr>
                <a:srgbClr val="E20613"/>
              </a:buClr>
              <a:buSzPct val="250000"/>
              <a:buNone/>
              <a:defRPr/>
            </a:pPr>
            <a:endParaRPr lang="es-ES" sz="1000" dirty="0">
              <a:solidFill>
                <a:srgbClr val="FFFFFF"/>
              </a:solidFill>
            </a:endParaRPr>
          </a:p>
        </p:txBody>
      </p:sp>
      <p:sp>
        <p:nvSpPr>
          <p:cNvPr id="127" name="Rectángulo 126">
            <a:extLst>
              <a:ext uri="{FF2B5EF4-FFF2-40B4-BE49-F238E27FC236}">
                <a16:creationId xmlns:a16="http://schemas.microsoft.com/office/drawing/2014/main" id="{488A165F-6CF9-41D7-B6B6-11CC39C974DD}"/>
              </a:ext>
            </a:extLst>
          </p:cNvPr>
          <p:cNvSpPr/>
          <p:nvPr/>
        </p:nvSpPr>
        <p:spPr>
          <a:xfrm>
            <a:off x="1558518" y="1501612"/>
            <a:ext cx="45374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1. CONTEXTO</a:t>
            </a:r>
          </a:p>
        </p:txBody>
      </p:sp>
      <p:cxnSp>
        <p:nvCxnSpPr>
          <p:cNvPr id="146" name="Straight Connector 136">
            <a:extLst>
              <a:ext uri="{FF2B5EF4-FFF2-40B4-BE49-F238E27FC236}">
                <a16:creationId xmlns:a16="http://schemas.microsoft.com/office/drawing/2014/main" id="{A5E31865-5335-4BA5-81E4-ACEB52F5FCA7}"/>
              </a:ext>
            </a:extLst>
          </p:cNvPr>
          <p:cNvCxnSpPr>
            <a:cxnSpLocks/>
          </p:cNvCxnSpPr>
          <p:nvPr/>
        </p:nvCxnSpPr>
        <p:spPr>
          <a:xfrm>
            <a:off x="6096001" y="1864955"/>
            <a:ext cx="0" cy="362983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39">
            <a:extLst>
              <a:ext uri="{FF2B5EF4-FFF2-40B4-BE49-F238E27FC236}">
                <a16:creationId xmlns:a16="http://schemas.microsoft.com/office/drawing/2014/main" id="{937069AA-1202-498E-B1D1-577C31744471}"/>
              </a:ext>
            </a:extLst>
          </p:cNvPr>
          <p:cNvSpPr txBox="1"/>
          <p:nvPr/>
        </p:nvSpPr>
        <p:spPr>
          <a:xfrm>
            <a:off x="1558517" y="1806877"/>
            <a:ext cx="4498492" cy="1231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El </a:t>
            </a:r>
            <a:r>
              <a:rPr lang="es-ES" sz="1067" dirty="0" err="1">
                <a:solidFill>
                  <a:srgbClr val="575756"/>
                </a:solidFill>
                <a:latin typeface="Chevin Pro DemiBold"/>
              </a:rPr>
              <a:t>DatAgro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 Guatemala busca principalmente resolver una solicitud del MAGA. En este contexto el diseño y desarrollo está supeditado a la gestión de los recursos de parte de MAGA así como los requerimiento específicos que puedan realizar.</a:t>
            </a: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Las aplicaciones móviles vinculadas a un SAT, se desarrollarán de forma independiente tanto para Guatemala como para Chile.</a:t>
            </a:r>
          </a:p>
        </p:txBody>
      </p:sp>
      <p:sp>
        <p:nvSpPr>
          <p:cNvPr id="148" name="TextBox 139">
            <a:extLst>
              <a:ext uri="{FF2B5EF4-FFF2-40B4-BE49-F238E27FC236}">
                <a16:creationId xmlns:a16="http://schemas.microsoft.com/office/drawing/2014/main" id="{98A38B01-0203-47CA-8973-AA69DA51EBF2}"/>
              </a:ext>
            </a:extLst>
          </p:cNvPr>
          <p:cNvSpPr txBox="1"/>
          <p:nvPr/>
        </p:nvSpPr>
        <p:spPr>
          <a:xfrm>
            <a:off x="6392413" y="1804400"/>
            <a:ext cx="5099977" cy="1231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La plataforma del SIMAGA está compuesta de varios componentes vinculados al sector agropecuario de Guatemala desde el punto de vista o responsabilidad del MAGA. Es decir la plataforma está hecha para un ministerio y no para  los productores agropecuarios.</a:t>
            </a: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Las aplicaciones móviles permiten el acceso a información del sector agropecuario y extensionistas y productores agropecuarios.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87AAC0D-F7E1-4617-A963-3BEA5411BEDB}"/>
              </a:ext>
            </a:extLst>
          </p:cNvPr>
          <p:cNvSpPr/>
          <p:nvPr/>
        </p:nvSpPr>
        <p:spPr>
          <a:xfrm>
            <a:off x="6392414" y="1501612"/>
            <a:ext cx="43381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kern="0" dirty="0">
                <a:solidFill>
                  <a:schemeClr val="accent1"/>
                </a:solidFill>
              </a:rPr>
              <a:t>2. CARACTERÍSTICAS PRINCIPALES</a:t>
            </a:r>
            <a:endParaRPr kumimoji="0" lang="es-ES" sz="1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1557B0C8-9451-418A-B2D3-52F028DAA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69" y="262226"/>
            <a:ext cx="2485938" cy="53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29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Номер слайда 3">
            <a:extLst>
              <a:ext uri="{FF2B5EF4-FFF2-40B4-BE49-F238E27FC236}">
                <a16:creationId xmlns:a16="http://schemas.microsoft.com/office/drawing/2014/main" id="{F703E628-9133-4171-93AA-34850B73E3B5}"/>
              </a:ext>
            </a:extLst>
          </p:cNvPr>
          <p:cNvSpPr txBox="1">
            <a:spLocks/>
          </p:cNvSpPr>
          <p:nvPr/>
        </p:nvSpPr>
        <p:spPr>
          <a:xfrm>
            <a:off x="11020650" y="6403228"/>
            <a:ext cx="554145" cy="301757"/>
          </a:xfrm>
          <a:prstGeom prst="rect">
            <a:avLst/>
          </a:prstGeom>
        </p:spPr>
        <p:txBody>
          <a:bodyPr lIns="45705" tIns="22852" rIns="45705" bIns="22852"/>
          <a:lstStyle>
            <a:defPPr>
              <a:defRPr lang="ru-RU"/>
            </a:defPPr>
            <a:lvl1pPr marL="0" algn="l" defTabSz="24385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6D633A-E9D6-4868-9F6A-A76B40F1089A}" type="slidenum">
              <a:rPr kumimoji="0" lang="ru-RU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12190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TextBox 24">
            <a:extLst>
              <a:ext uri="{FF2B5EF4-FFF2-40B4-BE49-F238E27FC236}">
                <a16:creationId xmlns:a16="http://schemas.microsoft.com/office/drawing/2014/main" id="{8A740EFA-8242-4EC9-9C28-2A44286421FE}"/>
              </a:ext>
            </a:extLst>
          </p:cNvPr>
          <p:cNvSpPr txBox="1"/>
          <p:nvPr/>
        </p:nvSpPr>
        <p:spPr>
          <a:xfrm>
            <a:off x="1558728" y="369014"/>
            <a:ext cx="2141987" cy="317459"/>
          </a:xfrm>
          <a:prstGeom prst="rect">
            <a:avLst/>
          </a:prstGeom>
          <a:solidFill>
            <a:schemeClr val="accent1"/>
          </a:solidFill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 err="1">
                <a:solidFill>
                  <a:srgbClr val="FFFFFF"/>
                </a:solidFill>
                <a:latin typeface="Chevin Pro DemiBold" pitchFamily="34" charset="0"/>
                <a:cs typeface="Calibri"/>
              </a:rPr>
              <a:t>DATAgro</a:t>
            </a:r>
            <a:endParaRPr kumimoji="0" lang="ru-RU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hevin Pro DemiBold" pitchFamily="34" charset="0"/>
              <a:cs typeface="Calibri"/>
            </a:endParaRPr>
          </a:p>
        </p:txBody>
      </p:sp>
      <p:sp>
        <p:nvSpPr>
          <p:cNvPr id="70" name="Прямоугольник 2">
            <a:extLst>
              <a:ext uri="{FF2B5EF4-FFF2-40B4-BE49-F238E27FC236}">
                <a16:creationId xmlns:a16="http://schemas.microsoft.com/office/drawing/2014/main" id="{85CBC2BD-2A14-442D-97E2-3FDF4AC560DB}"/>
              </a:ext>
            </a:extLst>
          </p:cNvPr>
          <p:cNvSpPr/>
          <p:nvPr/>
        </p:nvSpPr>
        <p:spPr>
          <a:xfrm>
            <a:off x="717438" y="296910"/>
            <a:ext cx="603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017">
              <a:buClr>
                <a:srgbClr val="E20613"/>
              </a:buClr>
              <a:buSzPct val="250000"/>
            </a:pPr>
            <a:r>
              <a:rPr lang="en-US" sz="2400" dirty="0">
                <a:solidFill>
                  <a:schemeClr val="accent1"/>
                </a:solidFill>
                <a:latin typeface="Chevin Pro Light" pitchFamily="34" charset="0"/>
              </a:rPr>
              <a:t>3-4</a:t>
            </a:r>
            <a:endParaRPr lang="ru-RU" sz="2400" dirty="0">
              <a:solidFill>
                <a:schemeClr val="accent1"/>
              </a:solidFill>
              <a:latin typeface="Chevin Pro Light" pitchFamily="34" charset="0"/>
            </a:endParaRPr>
          </a:p>
        </p:txBody>
      </p:sp>
      <p:sp>
        <p:nvSpPr>
          <p:cNvPr id="82" name="Oval 133">
            <a:extLst>
              <a:ext uri="{FF2B5EF4-FFF2-40B4-BE49-F238E27FC236}">
                <a16:creationId xmlns:a16="http://schemas.microsoft.com/office/drawing/2014/main" id="{DD74A113-C846-46BE-BE44-3674A305326D}"/>
              </a:ext>
            </a:extLst>
          </p:cNvPr>
          <p:cNvSpPr/>
          <p:nvPr/>
        </p:nvSpPr>
        <p:spPr>
          <a:xfrm>
            <a:off x="7169828" y="3499624"/>
            <a:ext cx="180000" cy="180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2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1219017"/>
            <a:endParaRPr lang="id-ID" sz="135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4" name="Прямоугольник 36">
            <a:extLst>
              <a:ext uri="{FF2B5EF4-FFF2-40B4-BE49-F238E27FC236}">
                <a16:creationId xmlns:a16="http://schemas.microsoft.com/office/drawing/2014/main" id="{392BDA1C-C959-45EE-86AB-ECE453EE1C41}"/>
              </a:ext>
            </a:extLst>
          </p:cNvPr>
          <p:cNvSpPr/>
          <p:nvPr/>
        </p:nvSpPr>
        <p:spPr>
          <a:xfrm>
            <a:off x="1538343" y="856006"/>
            <a:ext cx="10617045" cy="510888"/>
          </a:xfrm>
          <a:prstGeom prst="rect">
            <a:avLst/>
          </a:prstGeom>
          <a:pattFill prst="pct90">
            <a:fgClr>
              <a:srgbClr val="5A6378">
                <a:lumMod val="50000"/>
              </a:srgbClr>
            </a:fgClr>
            <a:bgClr>
              <a:srgbClr val="5A6378">
                <a:lumMod val="75000"/>
              </a:srgbClr>
            </a:bgClr>
          </a:pattFill>
          <a:ln w="25400" cap="flat" cmpd="sng" algn="ctr">
            <a:solidFill>
              <a:srgbClr val="5757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PLATAFORMA WEB (SIMAGA) Y APLICACIONES MÓVILES</a:t>
            </a:r>
          </a:p>
        </p:txBody>
      </p:sp>
      <p:sp>
        <p:nvSpPr>
          <p:cNvPr id="125" name="Прямоугольник 17">
            <a:extLst>
              <a:ext uri="{FF2B5EF4-FFF2-40B4-BE49-F238E27FC236}">
                <a16:creationId xmlns:a16="http://schemas.microsoft.com/office/drawing/2014/main" id="{65644ACE-3A31-426D-950F-0C97D5AEC5E6}"/>
              </a:ext>
            </a:extLst>
          </p:cNvPr>
          <p:cNvSpPr/>
          <p:nvPr/>
        </p:nvSpPr>
        <p:spPr>
          <a:xfrm rot="5400000">
            <a:off x="1693860" y="917381"/>
            <a:ext cx="227167" cy="125068"/>
          </a:xfrm>
          <a:custGeom>
            <a:avLst/>
            <a:gdLst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104456 w 4104456"/>
              <a:gd name="connsiteY2" fmla="*/ 864096 h 864096"/>
              <a:gd name="connsiteX3" fmla="*/ 0 w 4104456"/>
              <a:gd name="connsiteY3" fmla="*/ 864096 h 864096"/>
              <a:gd name="connsiteX4" fmla="*/ 0 w 4104456"/>
              <a:gd name="connsiteY4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084628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3852399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4456" h="864096">
                <a:moveTo>
                  <a:pt x="0" y="0"/>
                </a:moveTo>
                <a:lnTo>
                  <a:pt x="4104456" y="0"/>
                </a:lnTo>
                <a:lnTo>
                  <a:pt x="3852399" y="442444"/>
                </a:lnTo>
                <a:lnTo>
                  <a:pt x="4104456" y="864096"/>
                </a:lnTo>
                <a:lnTo>
                  <a:pt x="0" y="8640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lIns="121912" tIns="60956" rIns="121912" bIns="60956"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Текст 11">
            <a:extLst>
              <a:ext uri="{FF2B5EF4-FFF2-40B4-BE49-F238E27FC236}">
                <a16:creationId xmlns:a16="http://schemas.microsoft.com/office/drawing/2014/main" id="{376CE0E7-1CC8-478A-A8C6-8932EF6A9518}"/>
              </a:ext>
            </a:extLst>
          </p:cNvPr>
          <p:cNvSpPr txBox="1">
            <a:spLocks/>
          </p:cNvSpPr>
          <p:nvPr/>
        </p:nvSpPr>
        <p:spPr>
          <a:xfrm>
            <a:off x="2056371" y="866331"/>
            <a:ext cx="7590945" cy="489906"/>
          </a:xfrm>
          <a:prstGeom prst="rect">
            <a:avLst/>
          </a:prstGeom>
        </p:spPr>
        <p:txBody>
          <a:bodyPr numCol="1" spcCol="720000"/>
          <a:lstStyle>
            <a:lvl1pPr marL="914446" indent="-914446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1981299" indent="-762038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3048152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4267413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5486674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 defTabSz="1219017">
              <a:buClr>
                <a:srgbClr val="E20613"/>
              </a:buClr>
              <a:buSzPct val="250000"/>
              <a:buNone/>
              <a:defRPr/>
            </a:pPr>
            <a:endParaRPr lang="es-ES" sz="1000" dirty="0">
              <a:solidFill>
                <a:srgbClr val="FFFFFF"/>
              </a:solidFill>
            </a:endParaRPr>
          </a:p>
        </p:txBody>
      </p:sp>
      <p:cxnSp>
        <p:nvCxnSpPr>
          <p:cNvPr id="146" name="Straight Connector 136">
            <a:extLst>
              <a:ext uri="{FF2B5EF4-FFF2-40B4-BE49-F238E27FC236}">
                <a16:creationId xmlns:a16="http://schemas.microsoft.com/office/drawing/2014/main" id="{A5E31865-5335-4BA5-81E4-ACEB52F5FCA7}"/>
              </a:ext>
            </a:extLst>
          </p:cNvPr>
          <p:cNvCxnSpPr/>
          <p:nvPr/>
        </p:nvCxnSpPr>
        <p:spPr>
          <a:xfrm>
            <a:off x="6096001" y="1974012"/>
            <a:ext cx="0" cy="208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Текст 11">
            <a:extLst>
              <a:ext uri="{FF2B5EF4-FFF2-40B4-BE49-F238E27FC236}">
                <a16:creationId xmlns:a16="http://schemas.microsoft.com/office/drawing/2014/main" id="{90631CD3-427F-4E13-B56C-8CC869D79AE1}"/>
              </a:ext>
            </a:extLst>
          </p:cNvPr>
          <p:cNvSpPr txBox="1">
            <a:spLocks/>
          </p:cNvSpPr>
          <p:nvPr/>
        </p:nvSpPr>
        <p:spPr>
          <a:xfrm>
            <a:off x="1464396" y="1823111"/>
            <a:ext cx="4553501" cy="1551067"/>
          </a:xfrm>
          <a:prstGeom prst="rect">
            <a:avLst/>
          </a:prstGeom>
        </p:spPr>
        <p:txBody>
          <a:bodyPr/>
          <a:lstStyle>
            <a:lvl1pPr marL="457132" indent="-457132" algn="l" defTabSz="1219017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990451" indent="-380943" algn="l" defTabSz="1219017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1523771" indent="-304754" algn="l" defTabSz="1219017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2133280" indent="-304754" algn="l" defTabSz="1219017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2742788" indent="-304754" algn="l" defTabSz="1219017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3352297" indent="-304754" algn="l" defTabSz="121901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805" indent="-304754" algn="l" defTabSz="121901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14" indent="-304754" algn="l" defTabSz="121901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823" indent="-304754" algn="l" defTabSz="121901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 fontAlgn="base">
              <a:buNone/>
              <a:defRPr/>
            </a:pPr>
            <a:r>
              <a:rPr lang="es-ES" sz="1050" dirty="0">
                <a:solidFill>
                  <a:srgbClr val="595959"/>
                </a:solidFill>
              </a:rPr>
              <a:t>Actualmente el principal cliente potencial corresponde al MAGA de Guatemala que ya expresó interés. Otros potenciales clientes son:</a:t>
            </a:r>
          </a:p>
          <a:p>
            <a:pPr marL="272202" marR="0" lvl="0" indent="-272202" algn="just" defTabSz="1219017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S" sz="1050" dirty="0">
                <a:solidFill>
                  <a:srgbClr val="595959"/>
                </a:solidFill>
              </a:rPr>
              <a:t>Productor agropecuario.</a:t>
            </a:r>
          </a:p>
          <a:p>
            <a:pPr marL="272202" marR="0" lvl="0" indent="-272202" algn="just" defTabSz="1219017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S" sz="1050" dirty="0">
                <a:solidFill>
                  <a:srgbClr val="595959"/>
                </a:solidFill>
              </a:rPr>
              <a:t>Ministerios y/o instituciones públicas (SAG, INDAP).</a:t>
            </a:r>
          </a:p>
          <a:p>
            <a:pPr marL="272202" marR="0" lvl="0" indent="-272202" algn="just" defTabSz="1219017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S" sz="1050" dirty="0">
                <a:solidFill>
                  <a:srgbClr val="595959"/>
                </a:solidFill>
              </a:rPr>
              <a:t>Asociaciones o cooperativas agropecuarias.</a:t>
            </a:r>
          </a:p>
          <a:p>
            <a:pPr marL="272202" marR="0" lvl="0" indent="-272202" algn="just" defTabSz="1219017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S" sz="1050" dirty="0">
                <a:solidFill>
                  <a:srgbClr val="595959"/>
                </a:solidFill>
              </a:rPr>
              <a:t>Banca privada para análisis de riesgos créditos agropecuarios</a:t>
            </a:r>
          </a:p>
          <a:p>
            <a:pPr marL="272202" marR="0" lvl="0" indent="-272202" algn="just" defTabSz="1219017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s-ES" sz="105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hevin Pro Light"/>
              <a:ea typeface="+mn-ea"/>
            </a:endParaRPr>
          </a:p>
          <a:p>
            <a:pPr marL="272202" marR="0" lvl="0" indent="-272202" algn="just" defTabSz="1219017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s-ES" sz="105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hevin Pro Light"/>
              <a:ea typeface="+mn-ea"/>
            </a:endParaRPr>
          </a:p>
          <a:p>
            <a:pPr marL="272202" marR="0" lvl="0" indent="-272202" algn="just" defTabSz="1219017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s-ES" sz="105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hevin Pro Light"/>
              <a:ea typeface="+mn-ea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A630F5D0-3788-451B-9D55-899F07FF1DAD}"/>
              </a:ext>
            </a:extLst>
          </p:cNvPr>
          <p:cNvSpPr/>
          <p:nvPr/>
        </p:nvSpPr>
        <p:spPr>
          <a:xfrm>
            <a:off x="1464397" y="1530913"/>
            <a:ext cx="40258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kern="0" dirty="0">
                <a:solidFill>
                  <a:schemeClr val="accent1"/>
                </a:solidFill>
              </a:rPr>
              <a:t>3. PÚBLICO OBJETIVO</a:t>
            </a:r>
            <a:endParaRPr kumimoji="0" lang="es-ES" sz="1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2A0AEB4-83C1-4698-B9F8-FE10E0D42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866" y="3764720"/>
            <a:ext cx="360000" cy="360000"/>
          </a:xfrm>
          <a:prstGeom prst="rect">
            <a:avLst/>
          </a:prstGeom>
        </p:spPr>
      </p:pic>
      <p:pic>
        <p:nvPicPr>
          <p:cNvPr id="12" name="Imagen 11" descr="Imagen que contiene computadora, teclado, botella&#10;&#10;Descripción generada automáticamente">
            <a:extLst>
              <a:ext uri="{FF2B5EF4-FFF2-40B4-BE49-F238E27FC236}">
                <a16:creationId xmlns:a16="http://schemas.microsoft.com/office/drawing/2014/main" id="{EA8335D2-03BF-42F7-BA2C-7DB574F04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046" y="3764720"/>
            <a:ext cx="360000" cy="360000"/>
          </a:xfrm>
          <a:prstGeom prst="rect">
            <a:avLst/>
          </a:prstGeom>
        </p:spPr>
      </p:pic>
      <p:pic>
        <p:nvPicPr>
          <p:cNvPr id="14" name="Imagen 13" descr="Imagen que contiene computer, computadora, pantalla, monitor&#10;&#10;Descripción generada automáticamente">
            <a:extLst>
              <a:ext uri="{FF2B5EF4-FFF2-40B4-BE49-F238E27FC236}">
                <a16:creationId xmlns:a16="http://schemas.microsoft.com/office/drawing/2014/main" id="{D5F137B0-8703-42EA-A757-02136A80E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226" y="3764720"/>
            <a:ext cx="360000" cy="360000"/>
          </a:xfrm>
          <a:prstGeom prst="rect">
            <a:avLst/>
          </a:prstGeom>
        </p:spPr>
      </p:pic>
      <p:pic>
        <p:nvPicPr>
          <p:cNvPr id="16" name="Imagen 15" descr="Imagen que contiene monitor, computadora, pantalla, tabla&#10;&#10;Descripción generada automáticamente">
            <a:extLst>
              <a:ext uri="{FF2B5EF4-FFF2-40B4-BE49-F238E27FC236}">
                <a16:creationId xmlns:a16="http://schemas.microsoft.com/office/drawing/2014/main" id="{57D21773-D9E3-451C-A5D3-64B8BC9F80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406" y="3764720"/>
            <a:ext cx="360000" cy="360000"/>
          </a:xfrm>
          <a:prstGeom prst="rect">
            <a:avLst/>
          </a:prstGeom>
        </p:spPr>
      </p:pic>
      <p:pic>
        <p:nvPicPr>
          <p:cNvPr id="18" name="Imagen 17" descr="Imagen que contiene computer, tabla, monitor, pantalla&#10;&#10;Descripción generada automáticamente">
            <a:extLst>
              <a:ext uri="{FF2B5EF4-FFF2-40B4-BE49-F238E27FC236}">
                <a16:creationId xmlns:a16="http://schemas.microsoft.com/office/drawing/2014/main" id="{B68953DE-22B2-44E5-8D39-07E40B0E2D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586" y="3764720"/>
            <a:ext cx="360000" cy="3600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7428D72C-DD5A-421A-B15D-3F43D0EB69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766" y="3764720"/>
            <a:ext cx="360000" cy="360000"/>
          </a:xfrm>
          <a:prstGeom prst="rect">
            <a:avLst/>
          </a:prstGeom>
        </p:spPr>
      </p:pic>
      <p:pic>
        <p:nvPicPr>
          <p:cNvPr id="23" name="Imagen 22" descr="Imagen que contiene tren, cuarto&#10;&#10;Descripción generada automáticamente">
            <a:extLst>
              <a:ext uri="{FF2B5EF4-FFF2-40B4-BE49-F238E27FC236}">
                <a16:creationId xmlns:a16="http://schemas.microsoft.com/office/drawing/2014/main" id="{DBABD78E-E06C-4EC3-830D-D775B96A85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947" y="3764720"/>
            <a:ext cx="360000" cy="36000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B9C22E0B-5065-47C4-B96F-2092FFC488E7}"/>
              </a:ext>
            </a:extLst>
          </p:cNvPr>
          <p:cNvSpPr/>
          <p:nvPr/>
        </p:nvSpPr>
        <p:spPr>
          <a:xfrm>
            <a:off x="6311324" y="1546112"/>
            <a:ext cx="43381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kern="0" dirty="0">
                <a:solidFill>
                  <a:schemeClr val="accent1"/>
                </a:solidFill>
              </a:rPr>
              <a:t>4. PAÍSES PRIORITARIOS</a:t>
            </a:r>
            <a:endParaRPr kumimoji="0" lang="es-ES" sz="1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25" name="Oval 133">
            <a:extLst>
              <a:ext uri="{FF2B5EF4-FFF2-40B4-BE49-F238E27FC236}">
                <a16:creationId xmlns:a16="http://schemas.microsoft.com/office/drawing/2014/main" id="{7E177D52-4FE0-469F-881C-A226BD83C922}"/>
              </a:ext>
            </a:extLst>
          </p:cNvPr>
          <p:cNvSpPr/>
          <p:nvPr/>
        </p:nvSpPr>
        <p:spPr>
          <a:xfrm>
            <a:off x="6595456" y="3499624"/>
            <a:ext cx="180000" cy="180000"/>
          </a:xfrm>
          <a:prstGeom prst="ellipse">
            <a:avLst/>
          </a:prstGeom>
          <a:solidFill>
            <a:srgbClr val="B80F00"/>
          </a:solidFill>
          <a:ln w="9525" cap="flat" cmpd="sng" algn="ctr">
            <a:solidFill>
              <a:schemeClr val="tx2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1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val 133">
            <a:extLst>
              <a:ext uri="{FF2B5EF4-FFF2-40B4-BE49-F238E27FC236}">
                <a16:creationId xmlns:a16="http://schemas.microsoft.com/office/drawing/2014/main" id="{6781009F-C851-4CBA-AFE9-C74E5E27B781}"/>
              </a:ext>
            </a:extLst>
          </p:cNvPr>
          <p:cNvSpPr/>
          <p:nvPr/>
        </p:nvSpPr>
        <p:spPr>
          <a:xfrm>
            <a:off x="7744200" y="3499624"/>
            <a:ext cx="180000" cy="180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2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1219017"/>
            <a:endParaRPr lang="id-ID" sz="135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7" name="Oval 133">
            <a:extLst>
              <a:ext uri="{FF2B5EF4-FFF2-40B4-BE49-F238E27FC236}">
                <a16:creationId xmlns:a16="http://schemas.microsoft.com/office/drawing/2014/main" id="{CC5B80C1-9C65-4988-B12D-3F232A1F2585}"/>
              </a:ext>
            </a:extLst>
          </p:cNvPr>
          <p:cNvSpPr/>
          <p:nvPr/>
        </p:nvSpPr>
        <p:spPr>
          <a:xfrm>
            <a:off x="8892944" y="3499624"/>
            <a:ext cx="180000" cy="180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2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1219017"/>
            <a:endParaRPr lang="id-ID" sz="135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8" name="Oval 133">
            <a:extLst>
              <a:ext uri="{FF2B5EF4-FFF2-40B4-BE49-F238E27FC236}">
                <a16:creationId xmlns:a16="http://schemas.microsoft.com/office/drawing/2014/main" id="{88C51D06-58F6-413B-9CAE-2A48B109599E}"/>
              </a:ext>
            </a:extLst>
          </p:cNvPr>
          <p:cNvSpPr/>
          <p:nvPr/>
        </p:nvSpPr>
        <p:spPr>
          <a:xfrm>
            <a:off x="8318572" y="3499624"/>
            <a:ext cx="180000" cy="180000"/>
          </a:xfrm>
          <a:prstGeom prst="ellipse">
            <a:avLst/>
          </a:prstGeom>
          <a:solidFill>
            <a:srgbClr val="B80F00"/>
          </a:solidFill>
          <a:ln w="9525" cap="flat" cmpd="sng" algn="ctr">
            <a:solidFill>
              <a:schemeClr val="tx2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1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val 133">
            <a:extLst>
              <a:ext uri="{FF2B5EF4-FFF2-40B4-BE49-F238E27FC236}">
                <a16:creationId xmlns:a16="http://schemas.microsoft.com/office/drawing/2014/main" id="{062446E0-74D2-43EB-A230-BE184017FC60}"/>
              </a:ext>
            </a:extLst>
          </p:cNvPr>
          <p:cNvSpPr/>
          <p:nvPr/>
        </p:nvSpPr>
        <p:spPr>
          <a:xfrm>
            <a:off x="9467316" y="3499624"/>
            <a:ext cx="180000" cy="180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2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1219017"/>
            <a:endParaRPr lang="id-ID" sz="135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0" name="Oval 133">
            <a:extLst>
              <a:ext uri="{FF2B5EF4-FFF2-40B4-BE49-F238E27FC236}">
                <a16:creationId xmlns:a16="http://schemas.microsoft.com/office/drawing/2014/main" id="{2827D291-F731-47E2-AC32-31FDCAC6B350}"/>
              </a:ext>
            </a:extLst>
          </p:cNvPr>
          <p:cNvSpPr/>
          <p:nvPr/>
        </p:nvSpPr>
        <p:spPr>
          <a:xfrm>
            <a:off x="10041690" y="3499624"/>
            <a:ext cx="180000" cy="180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2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1219017"/>
            <a:endParaRPr lang="id-ID" sz="1351" kern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1557B0C8-9451-418A-B2D3-52F028DAAC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69" y="262226"/>
            <a:ext cx="2485938" cy="531034"/>
          </a:xfrm>
          <a:prstGeom prst="rect">
            <a:avLst/>
          </a:prstGeom>
        </p:spPr>
      </p:pic>
      <p:sp>
        <p:nvSpPr>
          <p:cNvPr id="4" name="Текст 11">
            <a:extLst>
              <a:ext uri="{FF2B5EF4-FFF2-40B4-BE49-F238E27FC236}">
                <a16:creationId xmlns:a16="http://schemas.microsoft.com/office/drawing/2014/main" id="{9DF9B355-EA45-42F4-BB51-E7C473EFE72C}"/>
              </a:ext>
            </a:extLst>
          </p:cNvPr>
          <p:cNvSpPr txBox="1">
            <a:spLocks/>
          </p:cNvSpPr>
          <p:nvPr/>
        </p:nvSpPr>
        <p:spPr>
          <a:xfrm>
            <a:off x="6311324" y="1803296"/>
            <a:ext cx="4416280" cy="1551067"/>
          </a:xfrm>
          <a:prstGeom prst="rect">
            <a:avLst/>
          </a:prstGeom>
        </p:spPr>
        <p:txBody>
          <a:bodyPr/>
          <a:lstStyle>
            <a:lvl1pPr marL="457132" indent="-457132" algn="l" defTabSz="1219017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990451" indent="-380943" algn="l" defTabSz="1219017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1523771" indent="-304754" algn="l" defTabSz="1219017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2133280" indent="-304754" algn="l" defTabSz="1219017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2742788" indent="-304754" algn="l" defTabSz="1219017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3352297" indent="-304754" algn="l" defTabSz="121901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805" indent="-304754" algn="l" defTabSz="121901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14" indent="-304754" algn="l" defTabSz="121901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823" indent="-304754" algn="l" defTabSz="121901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 fontAlgn="base">
              <a:buNone/>
              <a:defRPr/>
            </a:pPr>
            <a:r>
              <a:rPr lang="es-ES" sz="1050" dirty="0">
                <a:solidFill>
                  <a:srgbClr val="595959"/>
                </a:solidFill>
              </a:rPr>
              <a:t>Indica en cuál(es) país(es) serían los prioritarios para la implementación del producto.</a:t>
            </a:r>
            <a:endParaRPr kumimoji="0" lang="es-ES" sz="105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hevin Pro Ligh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4296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Номер слайда 3">
            <a:extLst>
              <a:ext uri="{FF2B5EF4-FFF2-40B4-BE49-F238E27FC236}">
                <a16:creationId xmlns:a16="http://schemas.microsoft.com/office/drawing/2014/main" id="{F703E628-9133-4171-93AA-34850B73E3B5}"/>
              </a:ext>
            </a:extLst>
          </p:cNvPr>
          <p:cNvSpPr txBox="1">
            <a:spLocks/>
          </p:cNvSpPr>
          <p:nvPr/>
        </p:nvSpPr>
        <p:spPr>
          <a:xfrm>
            <a:off x="11020650" y="6403228"/>
            <a:ext cx="554145" cy="301757"/>
          </a:xfrm>
          <a:prstGeom prst="rect">
            <a:avLst/>
          </a:prstGeom>
        </p:spPr>
        <p:txBody>
          <a:bodyPr lIns="45705" tIns="22852" rIns="45705" bIns="22852"/>
          <a:lstStyle>
            <a:defPPr>
              <a:defRPr lang="ru-RU"/>
            </a:defPPr>
            <a:lvl1pPr marL="0" algn="l" defTabSz="24385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6D633A-E9D6-4868-9F6A-A76B40F1089A}" type="slidenum">
              <a:rPr kumimoji="0" lang="ru-RU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12190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TextBox 24">
            <a:extLst>
              <a:ext uri="{FF2B5EF4-FFF2-40B4-BE49-F238E27FC236}">
                <a16:creationId xmlns:a16="http://schemas.microsoft.com/office/drawing/2014/main" id="{8A740EFA-8242-4EC9-9C28-2A44286421FE}"/>
              </a:ext>
            </a:extLst>
          </p:cNvPr>
          <p:cNvSpPr txBox="1"/>
          <p:nvPr/>
        </p:nvSpPr>
        <p:spPr>
          <a:xfrm>
            <a:off x="1558728" y="369014"/>
            <a:ext cx="2141987" cy="317459"/>
          </a:xfrm>
          <a:prstGeom prst="rect">
            <a:avLst/>
          </a:prstGeom>
          <a:solidFill>
            <a:schemeClr val="accent1"/>
          </a:solidFill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 err="1">
                <a:solidFill>
                  <a:srgbClr val="FFFFFF"/>
                </a:solidFill>
                <a:latin typeface="Chevin Pro DemiBold" pitchFamily="34" charset="0"/>
                <a:cs typeface="Calibri"/>
              </a:rPr>
              <a:t>DATAgro</a:t>
            </a:r>
            <a:endParaRPr kumimoji="0" lang="ru-RU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hevin Pro DemiBold" pitchFamily="34" charset="0"/>
              <a:cs typeface="Calibri"/>
            </a:endParaRPr>
          </a:p>
        </p:txBody>
      </p:sp>
      <p:sp>
        <p:nvSpPr>
          <p:cNvPr id="70" name="Прямоугольник 2">
            <a:extLst>
              <a:ext uri="{FF2B5EF4-FFF2-40B4-BE49-F238E27FC236}">
                <a16:creationId xmlns:a16="http://schemas.microsoft.com/office/drawing/2014/main" id="{85CBC2BD-2A14-442D-97E2-3FDF4AC560DB}"/>
              </a:ext>
            </a:extLst>
          </p:cNvPr>
          <p:cNvSpPr/>
          <p:nvPr/>
        </p:nvSpPr>
        <p:spPr>
          <a:xfrm>
            <a:off x="717438" y="296910"/>
            <a:ext cx="603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017">
              <a:buClr>
                <a:srgbClr val="E20613"/>
              </a:buClr>
              <a:buSzPct val="250000"/>
            </a:pPr>
            <a:r>
              <a:rPr lang="en-US" sz="2400" dirty="0">
                <a:solidFill>
                  <a:schemeClr val="accent1"/>
                </a:solidFill>
                <a:latin typeface="Chevin Pro Light" pitchFamily="34" charset="0"/>
              </a:rPr>
              <a:t>5-6</a:t>
            </a:r>
            <a:endParaRPr lang="ru-RU" sz="2400" dirty="0">
              <a:solidFill>
                <a:schemeClr val="accent1"/>
              </a:solidFill>
              <a:latin typeface="Chevin Pro Light" pitchFamily="34" charset="0"/>
            </a:endParaRPr>
          </a:p>
        </p:txBody>
      </p:sp>
      <p:sp>
        <p:nvSpPr>
          <p:cNvPr id="124" name="Прямоугольник 36">
            <a:extLst>
              <a:ext uri="{FF2B5EF4-FFF2-40B4-BE49-F238E27FC236}">
                <a16:creationId xmlns:a16="http://schemas.microsoft.com/office/drawing/2014/main" id="{392BDA1C-C959-45EE-86AB-ECE453EE1C41}"/>
              </a:ext>
            </a:extLst>
          </p:cNvPr>
          <p:cNvSpPr/>
          <p:nvPr/>
        </p:nvSpPr>
        <p:spPr>
          <a:xfrm>
            <a:off x="1558516" y="852114"/>
            <a:ext cx="10617045" cy="510888"/>
          </a:xfrm>
          <a:prstGeom prst="rect">
            <a:avLst/>
          </a:prstGeom>
          <a:pattFill prst="pct90">
            <a:fgClr>
              <a:srgbClr val="5A6378">
                <a:lumMod val="50000"/>
              </a:srgbClr>
            </a:fgClr>
            <a:bgClr>
              <a:srgbClr val="5A6378">
                <a:lumMod val="75000"/>
              </a:srgbClr>
            </a:bgClr>
          </a:pattFill>
          <a:ln w="25400" cap="flat" cmpd="sng" algn="ctr">
            <a:solidFill>
              <a:srgbClr val="5757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Прямоугольник 17">
            <a:extLst>
              <a:ext uri="{FF2B5EF4-FFF2-40B4-BE49-F238E27FC236}">
                <a16:creationId xmlns:a16="http://schemas.microsoft.com/office/drawing/2014/main" id="{65644ACE-3A31-426D-950F-0C97D5AEC5E6}"/>
              </a:ext>
            </a:extLst>
          </p:cNvPr>
          <p:cNvSpPr/>
          <p:nvPr/>
        </p:nvSpPr>
        <p:spPr>
          <a:xfrm rot="5400000">
            <a:off x="1693860" y="917381"/>
            <a:ext cx="227167" cy="125068"/>
          </a:xfrm>
          <a:custGeom>
            <a:avLst/>
            <a:gdLst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104456 w 4104456"/>
              <a:gd name="connsiteY2" fmla="*/ 864096 h 864096"/>
              <a:gd name="connsiteX3" fmla="*/ 0 w 4104456"/>
              <a:gd name="connsiteY3" fmla="*/ 864096 h 864096"/>
              <a:gd name="connsiteX4" fmla="*/ 0 w 4104456"/>
              <a:gd name="connsiteY4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084628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3852399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4456" h="864096">
                <a:moveTo>
                  <a:pt x="0" y="0"/>
                </a:moveTo>
                <a:lnTo>
                  <a:pt x="4104456" y="0"/>
                </a:lnTo>
                <a:lnTo>
                  <a:pt x="3852399" y="442444"/>
                </a:lnTo>
                <a:lnTo>
                  <a:pt x="4104456" y="864096"/>
                </a:lnTo>
                <a:lnTo>
                  <a:pt x="0" y="8640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lIns="121912" tIns="60956" rIns="121912" bIns="60956"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Текст 11">
            <a:extLst>
              <a:ext uri="{FF2B5EF4-FFF2-40B4-BE49-F238E27FC236}">
                <a16:creationId xmlns:a16="http://schemas.microsoft.com/office/drawing/2014/main" id="{376CE0E7-1CC8-478A-A8C6-8932EF6A9518}"/>
              </a:ext>
            </a:extLst>
          </p:cNvPr>
          <p:cNvSpPr txBox="1">
            <a:spLocks/>
          </p:cNvSpPr>
          <p:nvPr/>
        </p:nvSpPr>
        <p:spPr>
          <a:xfrm>
            <a:off x="2056371" y="958794"/>
            <a:ext cx="7590945" cy="405832"/>
          </a:xfrm>
          <a:prstGeom prst="rect">
            <a:avLst/>
          </a:prstGeom>
        </p:spPr>
        <p:txBody>
          <a:bodyPr numCol="1" spcCol="720000"/>
          <a:lstStyle>
            <a:lvl1pPr marL="914446" indent="-914446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1981299" indent="-762038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3048152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4267413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5486674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19017">
              <a:buClr>
                <a:srgbClr val="E20613"/>
              </a:buClr>
              <a:buSzPct val="250000"/>
              <a:buNone/>
              <a:defRPr/>
            </a:pPr>
            <a:r>
              <a:rPr lang="es-CL" sz="1000" kern="0" dirty="0">
                <a:solidFill>
                  <a:srgbClr val="FFFFFF"/>
                </a:solidFill>
                <a:latin typeface="Calibri"/>
                <a:cs typeface="+mn-cs"/>
              </a:rPr>
              <a:t>PLATAFORMA WEB (SIMAGA) Y APLICACIONES MÓVILESP</a:t>
            </a:r>
            <a:endParaRPr kumimoji="0" lang="es-CL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lvl="0" indent="0" algn="just" defTabSz="1219017">
              <a:buClr>
                <a:srgbClr val="E20613"/>
              </a:buClr>
              <a:buSzPct val="250000"/>
              <a:buNone/>
              <a:defRPr/>
            </a:pPr>
            <a:endParaRPr lang="es-ES" sz="1000" dirty="0">
              <a:solidFill>
                <a:srgbClr val="FFFFFF"/>
              </a:solidFill>
            </a:endParaRPr>
          </a:p>
        </p:txBody>
      </p:sp>
      <p:sp>
        <p:nvSpPr>
          <p:cNvPr id="127" name="Rectángulo 126">
            <a:extLst>
              <a:ext uri="{FF2B5EF4-FFF2-40B4-BE49-F238E27FC236}">
                <a16:creationId xmlns:a16="http://schemas.microsoft.com/office/drawing/2014/main" id="{488A165F-6CF9-41D7-B6B6-11CC39C974DD}"/>
              </a:ext>
            </a:extLst>
          </p:cNvPr>
          <p:cNvSpPr/>
          <p:nvPr/>
        </p:nvSpPr>
        <p:spPr>
          <a:xfrm>
            <a:off x="1558518" y="1501612"/>
            <a:ext cx="45374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9017"/>
            <a:r>
              <a:rPr lang="es-ES" sz="1200" b="1" kern="0" dirty="0">
                <a:solidFill>
                  <a:schemeClr val="accent1"/>
                </a:solidFill>
              </a:rPr>
              <a:t>5. CONTEXTO COMPETITIVO</a:t>
            </a:r>
            <a:endParaRPr kumimoji="0" lang="es-ES" sz="1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147" name="TextBox 139">
            <a:extLst>
              <a:ext uri="{FF2B5EF4-FFF2-40B4-BE49-F238E27FC236}">
                <a16:creationId xmlns:a16="http://schemas.microsoft.com/office/drawing/2014/main" id="{937069AA-1202-498E-B1D1-577C31744471}"/>
              </a:ext>
            </a:extLst>
          </p:cNvPr>
          <p:cNvSpPr txBox="1"/>
          <p:nvPr/>
        </p:nvSpPr>
        <p:spPr>
          <a:xfrm>
            <a:off x="1558516" y="1806877"/>
            <a:ext cx="3481633" cy="446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En la caracterización de la competencia debes señalar cuáles serían los productos que competirían con el nuestro, con el fin de potenciar la propuesta de mercado. </a:t>
            </a: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Para la plataforma SIMAGA no existe competencia actual identificada, sin embargo esto depende de la gestión de los recursos.</a:t>
            </a: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Referente a las aplicaciones móviles, existen muchas disponibles en el mercado,  la mayoría son privadas, sin embargo existen algunas gratuitas que </a:t>
            </a:r>
            <a:r>
              <a:rPr lang="es-ES" sz="1067" dirty="0" err="1">
                <a:solidFill>
                  <a:srgbClr val="575756"/>
                </a:solidFill>
                <a:latin typeface="Chevin Pro DemiBold"/>
              </a:rPr>
              <a:t>ofrencen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 productos similares a los planteados.</a:t>
            </a: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La fortaleza principal de las aplicaciones propuestas en incluir mapas diarios de variables agroclimáticas (este tipo de información no se encuentra disponible de manera gratis en las aplicaciones).</a:t>
            </a: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Referente a una plataforma de estadísticas Agropecuarias para Chile, la diferencia sería mayormente el análisis visual de los datos y comparación y/o interacción de los mismos.</a:t>
            </a: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Las aplicaciones móviles que incluyen mapa diarios tiene un precio alrededor de 3,000 USD mes. Por su parte la plataforma del SIMAGA fue valorada en 70.000 USD</a:t>
            </a: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endParaRPr lang="es-ES" sz="1067" dirty="0">
              <a:solidFill>
                <a:srgbClr val="575756"/>
              </a:solidFill>
              <a:latin typeface="Chevin Pro DemiBold"/>
            </a:endParaRPr>
          </a:p>
        </p:txBody>
      </p:sp>
      <p:sp>
        <p:nvSpPr>
          <p:cNvPr id="148" name="TextBox 139">
            <a:extLst>
              <a:ext uri="{FF2B5EF4-FFF2-40B4-BE49-F238E27FC236}">
                <a16:creationId xmlns:a16="http://schemas.microsoft.com/office/drawing/2014/main" id="{98A38B01-0203-47CA-8973-AA69DA51EBF2}"/>
              </a:ext>
            </a:extLst>
          </p:cNvPr>
          <p:cNvSpPr txBox="1"/>
          <p:nvPr/>
        </p:nvSpPr>
        <p:spPr>
          <a:xfrm>
            <a:off x="7788015" y="1778611"/>
            <a:ext cx="3838919" cy="4761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Para las plataformas, me parece que la mayor oportunidad se encuentra en el sector público. Plataformas que instituciones a cargo del sector agropecuario (como la SIMAGA).</a:t>
            </a: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Referente a las aplicaciones informáticas, su mayor oportunidad están tanto el </a:t>
            </a:r>
            <a:r>
              <a:rPr lang="es-ES" sz="1067" dirty="0" err="1">
                <a:solidFill>
                  <a:srgbClr val="575756"/>
                </a:solidFill>
                <a:latin typeface="Chevin Pro DemiBold"/>
              </a:rPr>
              <a:t>el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 sector público como privado.  Con base a la facilidad de uso se pueden desarrollar variedad de nuevas aplicaciones.</a:t>
            </a: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CL" sz="1067" dirty="0">
                <a:solidFill>
                  <a:srgbClr val="575756"/>
                </a:solidFill>
                <a:latin typeface="Chevin Pro DemiBold"/>
              </a:rPr>
              <a:t>Agronostico Inteligencia Artificial aplicada al agro para maximizar la rentabilidad del productor. Uruguay.</a:t>
            </a: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CL" sz="1067" dirty="0">
                <a:solidFill>
                  <a:srgbClr val="575756"/>
                </a:solidFill>
                <a:latin typeface="Chevin Pro DemiBold"/>
              </a:rPr>
              <a:t>Croper.co una app de gestión agrícola colombiana que ayuda a la compra de insumos de manera sencilla a los agricultores. Un aplicación de tecnología agrícola.</a:t>
            </a: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CL" sz="1067" dirty="0">
                <a:solidFill>
                  <a:srgbClr val="575756"/>
                </a:solidFill>
                <a:latin typeface="Chevin Pro DemiBold"/>
              </a:rPr>
              <a:t>Agropool Permite a los productores agropecuarios organizarse para realizar compras conjuntas de insumos con importantes descuentos. Argentina</a:t>
            </a: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endParaRPr lang="es-CL" sz="1067" dirty="0">
              <a:solidFill>
                <a:srgbClr val="575756"/>
              </a:solidFill>
              <a:latin typeface="Chevin Pro DemiBold"/>
            </a:endParaRP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endParaRPr lang="es-CL" sz="1067" dirty="0">
              <a:solidFill>
                <a:srgbClr val="575756"/>
              </a:solidFill>
              <a:latin typeface="Chevin Pro DemiBold"/>
            </a:endParaRP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endParaRPr lang="es-CL" sz="1067" dirty="0">
              <a:solidFill>
                <a:srgbClr val="575756"/>
              </a:solidFill>
              <a:latin typeface="Chevin Pro DemiBold"/>
            </a:endParaRP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endParaRPr lang="es-CL" sz="1067" dirty="0">
              <a:solidFill>
                <a:srgbClr val="575756"/>
              </a:solidFill>
              <a:latin typeface="Chevin Pro DemiBold"/>
            </a:endParaRP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endParaRPr lang="en-US" sz="1067" dirty="0">
              <a:solidFill>
                <a:srgbClr val="575756"/>
              </a:solidFill>
              <a:latin typeface="Chevin Pro DemiBold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87AAC0D-F7E1-4617-A963-3BEA5411BEDB}"/>
              </a:ext>
            </a:extLst>
          </p:cNvPr>
          <p:cNvSpPr/>
          <p:nvPr/>
        </p:nvSpPr>
        <p:spPr>
          <a:xfrm>
            <a:off x="7807284" y="1469682"/>
            <a:ext cx="43381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9017">
              <a:defRPr/>
            </a:pPr>
            <a:r>
              <a:rPr lang="es-ES" sz="1200" b="1" kern="0" dirty="0">
                <a:solidFill>
                  <a:schemeClr val="accent1"/>
                </a:solidFill>
              </a:rPr>
              <a:t>6. OPORTUNIDADES</a:t>
            </a:r>
            <a:endParaRPr kumimoji="0" lang="es-ES" sz="1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1557B0C8-9451-418A-B2D3-52F028DAA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69" y="262226"/>
            <a:ext cx="2485938" cy="53103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1CF6F4F-46DF-47B5-918A-D8E85AF42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362" y="2873752"/>
            <a:ext cx="1614121" cy="332166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DC680E6-5E9F-4A6C-AD47-BFE30B7F1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1319" y="1469682"/>
            <a:ext cx="1482484" cy="305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461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Номер слайда 3">
            <a:extLst>
              <a:ext uri="{FF2B5EF4-FFF2-40B4-BE49-F238E27FC236}">
                <a16:creationId xmlns:a16="http://schemas.microsoft.com/office/drawing/2014/main" id="{F703E628-9133-4171-93AA-34850B73E3B5}"/>
              </a:ext>
            </a:extLst>
          </p:cNvPr>
          <p:cNvSpPr txBox="1">
            <a:spLocks/>
          </p:cNvSpPr>
          <p:nvPr/>
        </p:nvSpPr>
        <p:spPr>
          <a:xfrm>
            <a:off x="11020650" y="6403228"/>
            <a:ext cx="554145" cy="301757"/>
          </a:xfrm>
          <a:prstGeom prst="rect">
            <a:avLst/>
          </a:prstGeom>
        </p:spPr>
        <p:txBody>
          <a:bodyPr lIns="45705" tIns="22852" rIns="45705" bIns="22852"/>
          <a:lstStyle>
            <a:defPPr>
              <a:defRPr lang="ru-RU"/>
            </a:defPPr>
            <a:lvl1pPr marL="0" algn="l" defTabSz="24385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6D633A-E9D6-4868-9F6A-A76B40F1089A}" type="slidenum">
              <a:rPr kumimoji="0" lang="ru-RU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12190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Заголовок 10">
            <a:extLst>
              <a:ext uri="{FF2B5EF4-FFF2-40B4-BE49-F238E27FC236}">
                <a16:creationId xmlns:a16="http://schemas.microsoft.com/office/drawing/2014/main" id="{95BFFB14-7980-453C-B1C8-08B281C5EB29}"/>
              </a:ext>
            </a:extLst>
          </p:cNvPr>
          <p:cNvSpPr txBox="1">
            <a:spLocks/>
          </p:cNvSpPr>
          <p:nvPr/>
        </p:nvSpPr>
        <p:spPr>
          <a:xfrm>
            <a:off x="3700715" y="309297"/>
            <a:ext cx="6224335" cy="510887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marL="0" marR="0" indent="0" algn="ctr" defTabSz="121901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99" kern="1200" baseline="0">
                <a:solidFill>
                  <a:srgbClr val="5C5C5C"/>
                </a:solidFill>
                <a:latin typeface="Chevin Pro Light" pitchFamily="34" charset="0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inherit"/>
                <a:ea typeface="+mj-ea"/>
                <a:cs typeface="+mj-cs"/>
              </a:rPr>
              <a:t> </a:t>
            </a:r>
            <a:r>
              <a:rPr lang="es-CL" sz="1400" dirty="0">
                <a:solidFill>
                  <a:schemeClr val="tx1"/>
                </a:solidFill>
                <a:latin typeface="inherit"/>
              </a:rPr>
              <a:t>Señalar si ya tiene un nombre previo el producto </a:t>
            </a:r>
            <a:r>
              <a:rPr lang="es-ES" sz="1400" dirty="0">
                <a:solidFill>
                  <a:schemeClr val="tx1"/>
                </a:solidFill>
                <a:latin typeface="inherit"/>
              </a:rPr>
              <a:t>o si te gustaría recomendar otro.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69" name="TextBox 24">
            <a:extLst>
              <a:ext uri="{FF2B5EF4-FFF2-40B4-BE49-F238E27FC236}">
                <a16:creationId xmlns:a16="http://schemas.microsoft.com/office/drawing/2014/main" id="{8A740EFA-8242-4EC9-9C28-2A44286421FE}"/>
              </a:ext>
            </a:extLst>
          </p:cNvPr>
          <p:cNvSpPr txBox="1"/>
          <p:nvPr/>
        </p:nvSpPr>
        <p:spPr>
          <a:xfrm>
            <a:off x="1558728" y="369014"/>
            <a:ext cx="2141987" cy="317459"/>
          </a:xfrm>
          <a:prstGeom prst="rect">
            <a:avLst/>
          </a:prstGeom>
          <a:solidFill>
            <a:schemeClr val="accent1"/>
          </a:solidFill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>
                <a:solidFill>
                  <a:srgbClr val="FFFFFF"/>
                </a:solidFill>
                <a:latin typeface="Chevin Pro DemiBold" pitchFamily="34" charset="0"/>
                <a:cs typeface="Calibri"/>
              </a:rPr>
              <a:t>DATANNNN</a:t>
            </a:r>
            <a:endParaRPr kumimoji="0" lang="ru-RU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hevin Pro DemiBold" pitchFamily="34" charset="0"/>
              <a:cs typeface="Calibri"/>
            </a:endParaRPr>
          </a:p>
        </p:txBody>
      </p:sp>
      <p:sp>
        <p:nvSpPr>
          <p:cNvPr id="70" name="Прямоугольник 2">
            <a:extLst>
              <a:ext uri="{FF2B5EF4-FFF2-40B4-BE49-F238E27FC236}">
                <a16:creationId xmlns:a16="http://schemas.microsoft.com/office/drawing/2014/main" id="{85CBC2BD-2A14-442D-97E2-3FDF4AC560DB}"/>
              </a:ext>
            </a:extLst>
          </p:cNvPr>
          <p:cNvSpPr/>
          <p:nvPr/>
        </p:nvSpPr>
        <p:spPr>
          <a:xfrm>
            <a:off x="717438" y="295782"/>
            <a:ext cx="603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017">
              <a:buClr>
                <a:srgbClr val="E20613"/>
              </a:buClr>
              <a:buSzPct val="250000"/>
            </a:pPr>
            <a:r>
              <a:rPr lang="en-US" sz="2400" dirty="0">
                <a:solidFill>
                  <a:schemeClr val="accent1"/>
                </a:solidFill>
                <a:latin typeface="Chevin Pro Light" pitchFamily="34" charset="0"/>
              </a:rPr>
              <a:t>7</a:t>
            </a:r>
            <a:endParaRPr lang="ru-RU" sz="2400" dirty="0">
              <a:solidFill>
                <a:schemeClr val="accent1"/>
              </a:solidFill>
              <a:latin typeface="Chevin Pro Light" pitchFamily="34" charset="0"/>
            </a:endParaRPr>
          </a:p>
        </p:txBody>
      </p:sp>
      <p:sp>
        <p:nvSpPr>
          <p:cNvPr id="124" name="Прямоугольник 36">
            <a:extLst>
              <a:ext uri="{FF2B5EF4-FFF2-40B4-BE49-F238E27FC236}">
                <a16:creationId xmlns:a16="http://schemas.microsoft.com/office/drawing/2014/main" id="{392BDA1C-C959-45EE-86AB-ECE453EE1C41}"/>
              </a:ext>
            </a:extLst>
          </p:cNvPr>
          <p:cNvSpPr/>
          <p:nvPr/>
        </p:nvSpPr>
        <p:spPr>
          <a:xfrm>
            <a:off x="1558516" y="852114"/>
            <a:ext cx="10617045" cy="510888"/>
          </a:xfrm>
          <a:prstGeom prst="rect">
            <a:avLst/>
          </a:prstGeom>
          <a:pattFill prst="pct90">
            <a:fgClr>
              <a:srgbClr val="5A6378">
                <a:lumMod val="50000"/>
              </a:srgbClr>
            </a:fgClr>
            <a:bgClr>
              <a:srgbClr val="5A6378">
                <a:lumMod val="75000"/>
              </a:srgbClr>
            </a:bgClr>
          </a:pattFill>
          <a:ln w="25400" cap="flat" cmpd="sng" algn="ctr">
            <a:solidFill>
              <a:srgbClr val="5757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Прямоугольник 17">
            <a:extLst>
              <a:ext uri="{FF2B5EF4-FFF2-40B4-BE49-F238E27FC236}">
                <a16:creationId xmlns:a16="http://schemas.microsoft.com/office/drawing/2014/main" id="{65644ACE-3A31-426D-950F-0C97D5AEC5E6}"/>
              </a:ext>
            </a:extLst>
          </p:cNvPr>
          <p:cNvSpPr/>
          <p:nvPr/>
        </p:nvSpPr>
        <p:spPr>
          <a:xfrm rot="5400000">
            <a:off x="1693860" y="917381"/>
            <a:ext cx="227167" cy="125068"/>
          </a:xfrm>
          <a:custGeom>
            <a:avLst/>
            <a:gdLst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104456 w 4104456"/>
              <a:gd name="connsiteY2" fmla="*/ 864096 h 864096"/>
              <a:gd name="connsiteX3" fmla="*/ 0 w 4104456"/>
              <a:gd name="connsiteY3" fmla="*/ 864096 h 864096"/>
              <a:gd name="connsiteX4" fmla="*/ 0 w 4104456"/>
              <a:gd name="connsiteY4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084628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3852399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4456" h="864096">
                <a:moveTo>
                  <a:pt x="0" y="0"/>
                </a:moveTo>
                <a:lnTo>
                  <a:pt x="4104456" y="0"/>
                </a:lnTo>
                <a:lnTo>
                  <a:pt x="3852399" y="442444"/>
                </a:lnTo>
                <a:lnTo>
                  <a:pt x="4104456" y="864096"/>
                </a:lnTo>
                <a:lnTo>
                  <a:pt x="0" y="8640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lIns="121912" tIns="60956" rIns="121912" bIns="60956"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46" name="Straight Connector 136">
            <a:extLst>
              <a:ext uri="{FF2B5EF4-FFF2-40B4-BE49-F238E27FC236}">
                <a16:creationId xmlns:a16="http://schemas.microsoft.com/office/drawing/2014/main" id="{A5E31865-5335-4BA5-81E4-ACEB52F5FCA7}"/>
              </a:ext>
            </a:extLst>
          </p:cNvPr>
          <p:cNvCxnSpPr>
            <a:cxnSpLocks/>
          </p:cNvCxnSpPr>
          <p:nvPr/>
        </p:nvCxnSpPr>
        <p:spPr>
          <a:xfrm flipH="1">
            <a:off x="6096000" y="1864955"/>
            <a:ext cx="1" cy="293743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A630F5D0-3788-451B-9D55-899F07FF1DAD}"/>
              </a:ext>
            </a:extLst>
          </p:cNvPr>
          <p:cNvSpPr/>
          <p:nvPr/>
        </p:nvSpPr>
        <p:spPr>
          <a:xfrm>
            <a:off x="1558517" y="1571969"/>
            <a:ext cx="43381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9017">
              <a:defRPr/>
            </a:pPr>
            <a:r>
              <a:rPr lang="es-ES" sz="1200" b="1" kern="0" dirty="0">
                <a:solidFill>
                  <a:schemeClr val="accent1"/>
                </a:solidFill>
              </a:rPr>
              <a:t>7. CARACTERIZACIÓN DEL PRODUCTO</a:t>
            </a:r>
            <a:endParaRPr kumimoji="0" lang="es-ES" sz="1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1557B0C8-9451-418A-B2D3-52F028DAA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69" y="262226"/>
            <a:ext cx="2485938" cy="531034"/>
          </a:xfrm>
          <a:prstGeom prst="rect">
            <a:avLst/>
          </a:prstGeom>
        </p:spPr>
      </p:pic>
      <p:sp>
        <p:nvSpPr>
          <p:cNvPr id="4" name="TextBox 139">
            <a:extLst>
              <a:ext uri="{FF2B5EF4-FFF2-40B4-BE49-F238E27FC236}">
                <a16:creationId xmlns:a16="http://schemas.microsoft.com/office/drawing/2014/main" id="{AE0EDE74-994E-46B4-A862-1E0024AA9F56}"/>
              </a:ext>
            </a:extLst>
          </p:cNvPr>
          <p:cNvSpPr txBox="1"/>
          <p:nvPr/>
        </p:nvSpPr>
        <p:spPr>
          <a:xfrm>
            <a:off x="1558517" y="1864955"/>
            <a:ext cx="4397666" cy="2591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1219017">
              <a:spcAft>
                <a:spcPts val="600"/>
              </a:spcAft>
              <a:buFont typeface="+mj-lt"/>
              <a:buAutoNum type="arabicPeriod"/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¿Qué es? </a:t>
            </a:r>
          </a:p>
          <a:p>
            <a:pPr marL="228600" indent="-228600" defTabSz="1219017">
              <a:spcAft>
                <a:spcPts val="600"/>
              </a:spcAft>
              <a:buFont typeface="+mj-lt"/>
              <a:buAutoNum type="arabicPeriod"/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¿Qué problema resuelve? </a:t>
            </a:r>
          </a:p>
          <a:p>
            <a:pPr marL="228600" indent="-228600" defTabSz="1219017">
              <a:spcAft>
                <a:spcPts val="600"/>
              </a:spcAft>
              <a:buFont typeface="+mj-lt"/>
              <a:buAutoNum type="arabicPeriod"/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¿Por qué es necesario? </a:t>
            </a:r>
          </a:p>
          <a:p>
            <a:pPr marL="228600" indent="-228600" defTabSz="1219017">
              <a:spcAft>
                <a:spcPts val="600"/>
              </a:spcAft>
              <a:buFont typeface="+mj-lt"/>
              <a:buAutoNum type="arabicPeriod"/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¿Qué características tiene? </a:t>
            </a:r>
          </a:p>
          <a:p>
            <a:pPr marL="228600" indent="-228600" defTabSz="1219017">
              <a:spcAft>
                <a:spcPts val="600"/>
              </a:spcAft>
              <a:buFont typeface="+mj-lt"/>
              <a:buAutoNum type="arabicPeriod"/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¿En qué plataforma funciona? </a:t>
            </a:r>
          </a:p>
          <a:p>
            <a:pPr marL="228600" indent="-228600" defTabSz="1219017">
              <a:spcAft>
                <a:spcPts val="600"/>
              </a:spcAft>
              <a:buFont typeface="+mj-lt"/>
              <a:buAutoNum type="arabicPeriod"/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¿Cuál es su elemento diferenciador? </a:t>
            </a:r>
          </a:p>
          <a:p>
            <a:pPr marL="228600" indent="-228600" defTabSz="1219017">
              <a:spcAft>
                <a:spcPts val="600"/>
              </a:spcAft>
              <a:buFont typeface="+mj-lt"/>
              <a:buAutoNum type="arabicPeriod"/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¿Cuál es el objetivo de uso? </a:t>
            </a:r>
          </a:p>
          <a:p>
            <a:pPr marL="228600" indent="-228600" defTabSz="1219017">
              <a:spcAft>
                <a:spcPts val="600"/>
              </a:spcAft>
              <a:buFont typeface="+mj-lt"/>
              <a:buAutoNum type="arabicPeriod"/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¿Qué contenidos albergaría? </a:t>
            </a:r>
          </a:p>
          <a:p>
            <a:pPr marL="228600" indent="-228600" defTabSz="1219017">
              <a:spcAft>
                <a:spcPts val="600"/>
              </a:spcAft>
              <a:buFont typeface="+mj-lt"/>
              <a:buAutoNum type="arabicPeriod"/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¿Cuál es el impacto que puede generar un producto de estas características? </a:t>
            </a:r>
          </a:p>
          <a:p>
            <a:pPr marL="228600" indent="-228600" defTabSz="1219017">
              <a:spcAft>
                <a:spcPts val="600"/>
              </a:spcAft>
              <a:buFont typeface="+mj-lt"/>
              <a:buAutoNum type="arabicPeriod"/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¿Cuenta con un modelo en particular? </a:t>
            </a:r>
            <a:endParaRPr lang="en-US" sz="1067" dirty="0">
              <a:solidFill>
                <a:srgbClr val="575756"/>
              </a:solidFill>
              <a:latin typeface="Chevin Pro DemiBold"/>
            </a:endParaRPr>
          </a:p>
        </p:txBody>
      </p:sp>
      <p:sp>
        <p:nvSpPr>
          <p:cNvPr id="6" name="TextBox 139">
            <a:extLst>
              <a:ext uri="{FF2B5EF4-FFF2-40B4-BE49-F238E27FC236}">
                <a16:creationId xmlns:a16="http://schemas.microsoft.com/office/drawing/2014/main" id="{A7C07721-3B0A-44E9-B1F4-2472D307C289}"/>
              </a:ext>
            </a:extLst>
          </p:cNvPr>
          <p:cNvSpPr txBox="1"/>
          <p:nvPr/>
        </p:nvSpPr>
        <p:spPr>
          <a:xfrm>
            <a:off x="6295309" y="1710468"/>
            <a:ext cx="5105323" cy="1857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Plataforma WEB SIMAGA</a:t>
            </a: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Plataforma WEB estadísticas </a:t>
            </a:r>
            <a:r>
              <a:rPr lang="es-ES" sz="1067" dirty="0" err="1">
                <a:solidFill>
                  <a:srgbClr val="575756"/>
                </a:solidFill>
                <a:latin typeface="Chevin Pro DemiBold"/>
              </a:rPr>
              <a:t>AgroChile</a:t>
            </a: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.</a:t>
            </a: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Aplicaciones móviles.</a:t>
            </a: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Para la plataforma, la función es la sistematización de la información haciéndola comparable y útil para la toma de decisiones a nivel político e institucional.</a:t>
            </a:r>
          </a:p>
          <a:p>
            <a:pPr defTabSz="1219017">
              <a:spcBef>
                <a:spcPts val="601"/>
              </a:spcBef>
              <a:spcAft>
                <a:spcPts val="601"/>
              </a:spcAft>
            </a:pPr>
            <a:r>
              <a:rPr lang="es-ES" sz="1067" dirty="0">
                <a:solidFill>
                  <a:srgbClr val="575756"/>
                </a:solidFill>
                <a:latin typeface="Chevin Pro DemiBold"/>
              </a:rPr>
              <a:t>Para las aplicaciones móviles, el objetivo de uso es la toma de decisiones en el campo por lo productores o extensionistas.</a:t>
            </a:r>
          </a:p>
        </p:txBody>
      </p:sp>
      <p:sp>
        <p:nvSpPr>
          <p:cNvPr id="2" name="Текст 11">
            <a:extLst>
              <a:ext uri="{FF2B5EF4-FFF2-40B4-BE49-F238E27FC236}">
                <a16:creationId xmlns:a16="http://schemas.microsoft.com/office/drawing/2014/main" id="{39993B4D-C499-410A-A44F-00FD87B957B2}"/>
              </a:ext>
            </a:extLst>
          </p:cNvPr>
          <p:cNvSpPr txBox="1">
            <a:spLocks/>
          </p:cNvSpPr>
          <p:nvPr/>
        </p:nvSpPr>
        <p:spPr>
          <a:xfrm>
            <a:off x="2056371" y="958794"/>
            <a:ext cx="7590945" cy="405832"/>
          </a:xfrm>
          <a:prstGeom prst="rect">
            <a:avLst/>
          </a:prstGeom>
        </p:spPr>
        <p:txBody>
          <a:bodyPr numCol="1" spcCol="720000"/>
          <a:lstStyle>
            <a:lvl1pPr marL="914446" indent="-914446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1981299" indent="-762038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3048152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4267413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5486674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19017">
              <a:buClr>
                <a:srgbClr val="E20613"/>
              </a:buClr>
              <a:buSzPct val="250000"/>
              <a:buNone/>
              <a:defRPr/>
            </a:pPr>
            <a:r>
              <a:rPr lang="es-CL" sz="1000" kern="0" dirty="0">
                <a:solidFill>
                  <a:srgbClr val="FFFFFF"/>
                </a:solidFill>
                <a:latin typeface="Calibri"/>
                <a:cs typeface="+mn-cs"/>
              </a:rPr>
              <a:t>PLATAFORMA WEB (SIMAGA) Y APLICACIONES MÓVILES</a:t>
            </a:r>
            <a:endParaRPr kumimoji="0" lang="es-CL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lvl="0" indent="0" algn="just" defTabSz="1219017">
              <a:buClr>
                <a:srgbClr val="E20613"/>
              </a:buClr>
              <a:buSzPct val="250000"/>
              <a:buNone/>
              <a:defRPr/>
            </a:pPr>
            <a:endParaRPr lang="es-ES" sz="1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53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: esquinas superiores redondeadas 19">
            <a:extLst>
              <a:ext uri="{FF2B5EF4-FFF2-40B4-BE49-F238E27FC236}">
                <a16:creationId xmlns:a16="http://schemas.microsoft.com/office/drawing/2014/main" id="{67783F89-6C15-4EC6-9A76-4F92CCBACAA0}"/>
              </a:ext>
            </a:extLst>
          </p:cNvPr>
          <p:cNvSpPr/>
          <p:nvPr/>
        </p:nvSpPr>
        <p:spPr>
          <a:xfrm>
            <a:off x="418015" y="1952625"/>
            <a:ext cx="11773986" cy="721509"/>
          </a:xfrm>
          <a:prstGeom prst="round2Same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Sistema de Información para el Monitoreo de la Agricultura, Ganadería y Alimentación (SIMAGA</a:t>
            </a:r>
            <a:r>
              <a:rPr kumimoji="0" lang="es-CL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)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7" name="Номер слайда 3">
            <a:extLst>
              <a:ext uri="{FF2B5EF4-FFF2-40B4-BE49-F238E27FC236}">
                <a16:creationId xmlns:a16="http://schemas.microsoft.com/office/drawing/2014/main" id="{F703E628-9133-4171-93AA-34850B73E3B5}"/>
              </a:ext>
            </a:extLst>
          </p:cNvPr>
          <p:cNvSpPr txBox="1">
            <a:spLocks/>
          </p:cNvSpPr>
          <p:nvPr/>
        </p:nvSpPr>
        <p:spPr>
          <a:xfrm>
            <a:off x="11020650" y="6403228"/>
            <a:ext cx="554145" cy="301757"/>
          </a:xfrm>
          <a:prstGeom prst="rect">
            <a:avLst/>
          </a:prstGeom>
        </p:spPr>
        <p:txBody>
          <a:bodyPr lIns="45705" tIns="22852" rIns="45705" bIns="22852"/>
          <a:lstStyle>
            <a:defPPr>
              <a:defRPr lang="ru-RU"/>
            </a:defPPr>
            <a:lvl1pPr marL="0" algn="l" defTabSz="24385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6D633A-E9D6-4868-9F6A-A76B40F1089A}" type="slidenum">
              <a:rPr kumimoji="0" lang="ru-RU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12190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TextBox 24">
            <a:extLst>
              <a:ext uri="{FF2B5EF4-FFF2-40B4-BE49-F238E27FC236}">
                <a16:creationId xmlns:a16="http://schemas.microsoft.com/office/drawing/2014/main" id="{8A740EFA-8242-4EC9-9C28-2A44286421FE}"/>
              </a:ext>
            </a:extLst>
          </p:cNvPr>
          <p:cNvSpPr txBox="1"/>
          <p:nvPr/>
        </p:nvSpPr>
        <p:spPr>
          <a:xfrm>
            <a:off x="1558728" y="369014"/>
            <a:ext cx="2141987" cy="317459"/>
          </a:xfrm>
          <a:prstGeom prst="rect">
            <a:avLst/>
          </a:prstGeom>
          <a:solidFill>
            <a:schemeClr val="accent1"/>
          </a:solidFill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 err="1">
                <a:solidFill>
                  <a:srgbClr val="FFFFFF"/>
                </a:solidFill>
                <a:latin typeface="Chevin Pro DemiBold" pitchFamily="34" charset="0"/>
                <a:cs typeface="Calibri"/>
              </a:rPr>
              <a:t>DATAgro</a:t>
            </a:r>
            <a:endParaRPr kumimoji="0" lang="ru-RU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hevin Pro DemiBold" pitchFamily="34" charset="0"/>
              <a:cs typeface="Calibri"/>
            </a:endParaRPr>
          </a:p>
        </p:txBody>
      </p:sp>
      <p:sp>
        <p:nvSpPr>
          <p:cNvPr id="70" name="Прямоугольник 2">
            <a:extLst>
              <a:ext uri="{FF2B5EF4-FFF2-40B4-BE49-F238E27FC236}">
                <a16:creationId xmlns:a16="http://schemas.microsoft.com/office/drawing/2014/main" id="{85CBC2BD-2A14-442D-97E2-3FDF4AC560DB}"/>
              </a:ext>
            </a:extLst>
          </p:cNvPr>
          <p:cNvSpPr/>
          <p:nvPr/>
        </p:nvSpPr>
        <p:spPr>
          <a:xfrm>
            <a:off x="717438" y="295782"/>
            <a:ext cx="603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017">
              <a:buClr>
                <a:srgbClr val="E20613"/>
              </a:buClr>
              <a:buSzPct val="250000"/>
            </a:pPr>
            <a:r>
              <a:rPr lang="en-US" sz="2400" dirty="0">
                <a:solidFill>
                  <a:schemeClr val="accent1"/>
                </a:solidFill>
                <a:latin typeface="Chevin Pro Light" pitchFamily="34" charset="0"/>
              </a:rPr>
              <a:t>8</a:t>
            </a:r>
            <a:endParaRPr lang="ru-RU" sz="2400" dirty="0">
              <a:solidFill>
                <a:schemeClr val="accent1"/>
              </a:solidFill>
              <a:latin typeface="Chevin Pro Light" pitchFamily="34" charset="0"/>
            </a:endParaRPr>
          </a:p>
        </p:txBody>
      </p:sp>
      <p:sp>
        <p:nvSpPr>
          <p:cNvPr id="124" name="Прямоугольник 36">
            <a:extLst>
              <a:ext uri="{FF2B5EF4-FFF2-40B4-BE49-F238E27FC236}">
                <a16:creationId xmlns:a16="http://schemas.microsoft.com/office/drawing/2014/main" id="{392BDA1C-C959-45EE-86AB-ECE453EE1C41}"/>
              </a:ext>
            </a:extLst>
          </p:cNvPr>
          <p:cNvSpPr/>
          <p:nvPr/>
        </p:nvSpPr>
        <p:spPr>
          <a:xfrm>
            <a:off x="1558516" y="852114"/>
            <a:ext cx="10617045" cy="510888"/>
          </a:xfrm>
          <a:prstGeom prst="rect">
            <a:avLst/>
          </a:prstGeom>
          <a:pattFill prst="pct90">
            <a:fgClr>
              <a:srgbClr val="5A6378">
                <a:lumMod val="50000"/>
              </a:srgbClr>
            </a:fgClr>
            <a:bgClr>
              <a:srgbClr val="5A6378">
                <a:lumMod val="75000"/>
              </a:srgbClr>
            </a:bgClr>
          </a:pattFill>
          <a:ln w="25400" cap="flat" cmpd="sng" algn="ctr">
            <a:solidFill>
              <a:srgbClr val="5757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Прямоугольник 17">
            <a:extLst>
              <a:ext uri="{FF2B5EF4-FFF2-40B4-BE49-F238E27FC236}">
                <a16:creationId xmlns:a16="http://schemas.microsoft.com/office/drawing/2014/main" id="{65644ACE-3A31-426D-950F-0C97D5AEC5E6}"/>
              </a:ext>
            </a:extLst>
          </p:cNvPr>
          <p:cNvSpPr/>
          <p:nvPr/>
        </p:nvSpPr>
        <p:spPr>
          <a:xfrm rot="5400000">
            <a:off x="1693860" y="917381"/>
            <a:ext cx="227167" cy="125068"/>
          </a:xfrm>
          <a:custGeom>
            <a:avLst/>
            <a:gdLst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104456 w 4104456"/>
              <a:gd name="connsiteY2" fmla="*/ 864096 h 864096"/>
              <a:gd name="connsiteX3" fmla="*/ 0 w 4104456"/>
              <a:gd name="connsiteY3" fmla="*/ 864096 h 864096"/>
              <a:gd name="connsiteX4" fmla="*/ 0 w 4104456"/>
              <a:gd name="connsiteY4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084628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3852399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4456" h="864096">
                <a:moveTo>
                  <a:pt x="0" y="0"/>
                </a:moveTo>
                <a:lnTo>
                  <a:pt x="4104456" y="0"/>
                </a:lnTo>
                <a:lnTo>
                  <a:pt x="3852399" y="442444"/>
                </a:lnTo>
                <a:lnTo>
                  <a:pt x="4104456" y="864096"/>
                </a:lnTo>
                <a:lnTo>
                  <a:pt x="0" y="8640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lIns="121912" tIns="60956" rIns="121912" bIns="60956"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Текст 11">
            <a:extLst>
              <a:ext uri="{FF2B5EF4-FFF2-40B4-BE49-F238E27FC236}">
                <a16:creationId xmlns:a16="http://schemas.microsoft.com/office/drawing/2014/main" id="{376CE0E7-1CC8-478A-A8C6-8932EF6A9518}"/>
              </a:ext>
            </a:extLst>
          </p:cNvPr>
          <p:cNvSpPr txBox="1">
            <a:spLocks/>
          </p:cNvSpPr>
          <p:nvPr/>
        </p:nvSpPr>
        <p:spPr>
          <a:xfrm>
            <a:off x="2056371" y="853740"/>
            <a:ext cx="7590945" cy="510886"/>
          </a:xfrm>
          <a:prstGeom prst="rect">
            <a:avLst/>
          </a:prstGeom>
        </p:spPr>
        <p:txBody>
          <a:bodyPr numCol="1" spcCol="720000"/>
          <a:lstStyle>
            <a:lvl1pPr marL="914446" indent="-914446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1981299" indent="-762038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3048152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4267413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5486674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0613"/>
              </a:buClr>
              <a:buSzPct val="250000"/>
              <a:buFontTx/>
              <a:buNone/>
              <a:tabLst/>
              <a:defRPr/>
            </a:pPr>
            <a:r>
              <a:rPr kumimoji="0" lang="es-CL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PLATAFORMA WEB (SIMAGA) Y APLICACIONES MÓVILES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A630F5D0-3788-451B-9D55-899F07FF1DAD}"/>
              </a:ext>
            </a:extLst>
          </p:cNvPr>
          <p:cNvSpPr/>
          <p:nvPr/>
        </p:nvSpPr>
        <p:spPr>
          <a:xfrm>
            <a:off x="1548353" y="1594322"/>
            <a:ext cx="43381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9017">
              <a:defRPr/>
            </a:pPr>
            <a:r>
              <a:rPr lang="es-ES" sz="1200" b="1" kern="0" dirty="0">
                <a:solidFill>
                  <a:schemeClr val="accent1"/>
                </a:solidFill>
              </a:rPr>
              <a:t>8. ESTRUCTURA </a:t>
            </a:r>
            <a:endParaRPr kumimoji="0" lang="es-ES" sz="1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1557B0C8-9451-418A-B2D3-52F028DAA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69" y="262226"/>
            <a:ext cx="2485938" cy="531034"/>
          </a:xfrm>
          <a:prstGeom prst="rect">
            <a:avLst/>
          </a:prstGeom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5399E7C-6E9F-458B-B151-510DCF3E69A2}"/>
              </a:ext>
            </a:extLst>
          </p:cNvPr>
          <p:cNvCxnSpPr>
            <a:cxnSpLocks/>
            <a:stCxn id="58" idx="1"/>
            <a:endCxn id="57" idx="0"/>
          </p:cNvCxnSpPr>
          <p:nvPr/>
        </p:nvCxnSpPr>
        <p:spPr>
          <a:xfrm>
            <a:off x="2936835" y="3400905"/>
            <a:ext cx="11557" cy="145656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BE001A6-308B-417B-AD88-D357F236CBD9}"/>
              </a:ext>
            </a:extLst>
          </p:cNvPr>
          <p:cNvCxnSpPr>
            <a:cxnSpLocks/>
            <a:stCxn id="27" idx="1"/>
            <a:endCxn id="60" idx="0"/>
          </p:cNvCxnSpPr>
          <p:nvPr/>
        </p:nvCxnSpPr>
        <p:spPr>
          <a:xfrm>
            <a:off x="11536836" y="3400906"/>
            <a:ext cx="26644" cy="179899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BE8DE45F-E1C9-4D26-B4D0-6ABA3E99512F}"/>
              </a:ext>
            </a:extLst>
          </p:cNvPr>
          <p:cNvCxnSpPr>
            <a:cxnSpLocks/>
            <a:stCxn id="26" idx="1"/>
            <a:endCxn id="62" idx="0"/>
          </p:cNvCxnSpPr>
          <p:nvPr/>
        </p:nvCxnSpPr>
        <p:spPr>
          <a:xfrm>
            <a:off x="9783799" y="3402161"/>
            <a:ext cx="6351" cy="218100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3A14CAEB-62E3-4A44-BDF0-5E6CDE33467F}"/>
              </a:ext>
            </a:extLst>
          </p:cNvPr>
          <p:cNvCxnSpPr>
            <a:cxnSpLocks/>
            <a:stCxn id="25" idx="1"/>
            <a:endCxn id="48" idx="0"/>
          </p:cNvCxnSpPr>
          <p:nvPr/>
        </p:nvCxnSpPr>
        <p:spPr>
          <a:xfrm>
            <a:off x="8030763" y="3400906"/>
            <a:ext cx="6351" cy="967042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5FD7AFA8-D687-4EA8-BDA6-9CCE99A3DEF1}"/>
              </a:ext>
            </a:extLst>
          </p:cNvPr>
          <p:cNvCxnSpPr>
            <a:cxnSpLocks/>
            <a:stCxn id="24" idx="1"/>
            <a:endCxn id="61" idx="0"/>
          </p:cNvCxnSpPr>
          <p:nvPr/>
        </p:nvCxnSpPr>
        <p:spPr>
          <a:xfrm flipH="1">
            <a:off x="6322962" y="3401576"/>
            <a:ext cx="7794" cy="1679073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0662BBB8-F06D-4328-8BDB-4C6F8FACF593}"/>
              </a:ext>
            </a:extLst>
          </p:cNvPr>
          <p:cNvCxnSpPr>
            <a:cxnSpLocks/>
            <a:stCxn id="22" idx="1"/>
            <a:endCxn id="49" idx="0"/>
          </p:cNvCxnSpPr>
          <p:nvPr/>
        </p:nvCxnSpPr>
        <p:spPr>
          <a:xfrm>
            <a:off x="1252890" y="3400905"/>
            <a:ext cx="6349" cy="1666307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CED0440-5891-4999-95DC-A8345A18C604}"/>
              </a:ext>
            </a:extLst>
          </p:cNvPr>
          <p:cNvSpPr txBox="1"/>
          <p:nvPr/>
        </p:nvSpPr>
        <p:spPr>
          <a:xfrm>
            <a:off x="452503" y="3669199"/>
            <a:ext cx="1596943" cy="246221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/>
            </a:lvl1pPr>
          </a:lstStyle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Precipitación</a:t>
            </a:r>
          </a:p>
        </p:txBody>
      </p:sp>
      <p:sp>
        <p:nvSpPr>
          <p:cNvPr id="22" name="Rectángulo: esquinas superiores redondeadas 21">
            <a:extLst>
              <a:ext uri="{FF2B5EF4-FFF2-40B4-BE49-F238E27FC236}">
                <a16:creationId xmlns:a16="http://schemas.microsoft.com/office/drawing/2014/main" id="{5C08080C-BE53-459E-88AE-7C079BD6856A}"/>
              </a:ext>
            </a:extLst>
          </p:cNvPr>
          <p:cNvSpPr/>
          <p:nvPr/>
        </p:nvSpPr>
        <p:spPr>
          <a:xfrm>
            <a:off x="448067" y="3064196"/>
            <a:ext cx="1609645" cy="336709"/>
          </a:xfrm>
          <a:prstGeom prst="round2SameRect">
            <a:avLst/>
          </a:prstGeom>
          <a:solidFill>
            <a:srgbClr val="4472C4">
              <a:alpha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Alerta temprana</a:t>
            </a:r>
          </a:p>
        </p:txBody>
      </p:sp>
      <p:sp>
        <p:nvSpPr>
          <p:cNvPr id="23" name="Rectángulo: esquinas superiores redondeadas 22">
            <a:extLst>
              <a:ext uri="{FF2B5EF4-FFF2-40B4-BE49-F238E27FC236}">
                <a16:creationId xmlns:a16="http://schemas.microsoft.com/office/drawing/2014/main" id="{9599A1DF-0CA1-4704-BB74-E8EE9FA4F36D}"/>
              </a:ext>
            </a:extLst>
          </p:cNvPr>
          <p:cNvSpPr/>
          <p:nvPr/>
        </p:nvSpPr>
        <p:spPr>
          <a:xfrm>
            <a:off x="3825926" y="3070445"/>
            <a:ext cx="1609645" cy="336709"/>
          </a:xfrm>
          <a:prstGeom prst="round2SameRect">
            <a:avLst/>
          </a:prstGeom>
          <a:solidFill>
            <a:srgbClr val="4472C4">
              <a:alpha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Indicadores </a:t>
            </a:r>
          </a:p>
        </p:txBody>
      </p:sp>
      <p:sp>
        <p:nvSpPr>
          <p:cNvPr id="24" name="Rectángulo: esquinas superiores redondeadas 23">
            <a:extLst>
              <a:ext uri="{FF2B5EF4-FFF2-40B4-BE49-F238E27FC236}">
                <a16:creationId xmlns:a16="http://schemas.microsoft.com/office/drawing/2014/main" id="{EDF4B10B-7A1F-40D0-9E3F-05C4C3B04BBC}"/>
              </a:ext>
            </a:extLst>
          </p:cNvPr>
          <p:cNvSpPr/>
          <p:nvPr/>
        </p:nvSpPr>
        <p:spPr>
          <a:xfrm>
            <a:off x="5525933" y="3064867"/>
            <a:ext cx="1609645" cy="336709"/>
          </a:xfrm>
          <a:prstGeom prst="round2SameRect">
            <a:avLst/>
          </a:prstGeom>
          <a:solidFill>
            <a:srgbClr val="4472C4">
              <a:alpha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Mercado </a:t>
            </a:r>
          </a:p>
        </p:txBody>
      </p:sp>
      <p:sp>
        <p:nvSpPr>
          <p:cNvPr id="25" name="Rectángulo: esquinas superiores redondeadas 24">
            <a:extLst>
              <a:ext uri="{FF2B5EF4-FFF2-40B4-BE49-F238E27FC236}">
                <a16:creationId xmlns:a16="http://schemas.microsoft.com/office/drawing/2014/main" id="{2C1ABC96-4F07-4ED8-B4B4-B49FD18AFC96}"/>
              </a:ext>
            </a:extLst>
          </p:cNvPr>
          <p:cNvSpPr/>
          <p:nvPr/>
        </p:nvSpPr>
        <p:spPr>
          <a:xfrm>
            <a:off x="7225940" y="3064197"/>
            <a:ext cx="1609645" cy="336709"/>
          </a:xfrm>
          <a:prstGeom prst="round2SameRect">
            <a:avLst/>
          </a:prstGeom>
          <a:solidFill>
            <a:srgbClr val="4472C4">
              <a:alpha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Gobernanza </a:t>
            </a:r>
          </a:p>
        </p:txBody>
      </p:sp>
      <p:sp>
        <p:nvSpPr>
          <p:cNvPr id="26" name="Rectángulo: esquinas superiores redondeadas 25">
            <a:extLst>
              <a:ext uri="{FF2B5EF4-FFF2-40B4-BE49-F238E27FC236}">
                <a16:creationId xmlns:a16="http://schemas.microsoft.com/office/drawing/2014/main" id="{2F21B426-7162-44DE-85CE-E39FF48D8164}"/>
              </a:ext>
            </a:extLst>
          </p:cNvPr>
          <p:cNvSpPr/>
          <p:nvPr/>
        </p:nvSpPr>
        <p:spPr>
          <a:xfrm>
            <a:off x="8978976" y="3065452"/>
            <a:ext cx="1609645" cy="336709"/>
          </a:xfrm>
          <a:prstGeom prst="round2SameRect">
            <a:avLst/>
          </a:prstGeom>
          <a:solidFill>
            <a:srgbClr val="4472C4">
              <a:alpha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Manejo</a:t>
            </a:r>
          </a:p>
        </p:txBody>
      </p:sp>
      <p:sp>
        <p:nvSpPr>
          <p:cNvPr id="27" name="Rectángulo: esquinas superiores redondeadas 26">
            <a:extLst>
              <a:ext uri="{FF2B5EF4-FFF2-40B4-BE49-F238E27FC236}">
                <a16:creationId xmlns:a16="http://schemas.microsoft.com/office/drawing/2014/main" id="{2524EBDF-0D63-4F7E-A2C7-166D9327A668}"/>
              </a:ext>
            </a:extLst>
          </p:cNvPr>
          <p:cNvSpPr/>
          <p:nvPr/>
        </p:nvSpPr>
        <p:spPr>
          <a:xfrm>
            <a:off x="10732013" y="3064197"/>
            <a:ext cx="1609645" cy="336709"/>
          </a:xfrm>
          <a:prstGeom prst="round2SameRect">
            <a:avLst/>
          </a:prstGeom>
          <a:solidFill>
            <a:srgbClr val="4472C4">
              <a:alpha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Socioeconómico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1595C7B-69BF-45AD-8889-9DD1A4E62BC9}"/>
              </a:ext>
            </a:extLst>
          </p:cNvPr>
          <p:cNvSpPr txBox="1"/>
          <p:nvPr/>
        </p:nvSpPr>
        <p:spPr>
          <a:xfrm>
            <a:off x="460767" y="4013508"/>
            <a:ext cx="1596943" cy="246221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Temperatura</a:t>
            </a:r>
            <a:endParaRPr kumimoji="0" lang="es-CL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B5A6541-A3CC-4139-8524-6AEFCD3E3813}"/>
              </a:ext>
            </a:extLst>
          </p:cNvPr>
          <p:cNvSpPr txBox="1"/>
          <p:nvPr/>
        </p:nvSpPr>
        <p:spPr>
          <a:xfrm>
            <a:off x="454417" y="4365638"/>
            <a:ext cx="1596943" cy="246221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Oferta hídrica</a:t>
            </a:r>
            <a:endParaRPr kumimoji="0" lang="es-CL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FEEBEC3-0E45-46E1-B051-9C3AF174C5AF}"/>
              </a:ext>
            </a:extLst>
          </p:cNvPr>
          <p:cNvSpPr txBox="1"/>
          <p:nvPr/>
        </p:nvSpPr>
        <p:spPr>
          <a:xfrm>
            <a:off x="442859" y="4709947"/>
            <a:ext cx="1596943" cy="246221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Sequía meteorológica</a:t>
            </a:r>
            <a:endParaRPr kumimoji="0" lang="es-CL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219BD086-D794-4FC2-A281-E1E2F6793979}"/>
              </a:ext>
            </a:extLst>
          </p:cNvPr>
          <p:cNvSpPr txBox="1"/>
          <p:nvPr/>
        </p:nvSpPr>
        <p:spPr>
          <a:xfrm>
            <a:off x="3834191" y="3669870"/>
            <a:ext cx="1596943" cy="246221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Seguridad alimentaria</a:t>
            </a:r>
            <a:endParaRPr kumimoji="0" lang="es-CL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581CF55D-5130-4BAB-8F1D-CED7A289C0EE}"/>
              </a:ext>
            </a:extLst>
          </p:cNvPr>
          <p:cNvSpPr txBox="1"/>
          <p:nvPr/>
        </p:nvSpPr>
        <p:spPr>
          <a:xfrm>
            <a:off x="3825925" y="4014179"/>
            <a:ext cx="1596943" cy="246221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Tecnología agropecuaria</a:t>
            </a:r>
            <a:endParaRPr kumimoji="0" lang="es-CL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AE72CC1B-9211-4304-96EE-568F7B4C227D}"/>
              </a:ext>
            </a:extLst>
          </p:cNvPr>
          <p:cNvSpPr txBox="1"/>
          <p:nvPr/>
        </p:nvSpPr>
        <p:spPr>
          <a:xfrm>
            <a:off x="5525934" y="3996278"/>
            <a:ext cx="1596943" cy="246221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Cadena </a:t>
            </a:r>
            <a:r>
              <a:rPr kumimoji="0" lang="es-CL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de valor</a:t>
            </a:r>
            <a:endParaRPr kumimoji="0" lang="es-CL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A002C28B-CC58-4846-9953-F2E5756DD0D4}"/>
              </a:ext>
            </a:extLst>
          </p:cNvPr>
          <p:cNvSpPr txBox="1"/>
          <p:nvPr/>
        </p:nvSpPr>
        <p:spPr>
          <a:xfrm>
            <a:off x="5525933" y="4340587"/>
            <a:ext cx="1596943" cy="246221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Acceso </a:t>
            </a:r>
            <a:r>
              <a:rPr kumimoji="0" lang="es-CL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 mercado</a:t>
            </a:r>
            <a:endParaRPr kumimoji="0" lang="es-CL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43B6296B-B363-459D-A85D-B03856AF6B65}"/>
              </a:ext>
            </a:extLst>
          </p:cNvPr>
          <p:cNvSpPr txBox="1"/>
          <p:nvPr/>
        </p:nvSpPr>
        <p:spPr>
          <a:xfrm>
            <a:off x="5525933" y="4692716"/>
            <a:ext cx="1596943" cy="246221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Valor agregado</a:t>
            </a:r>
            <a:endParaRPr kumimoji="0" lang="es-CL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A4C9D1D-1EF5-4720-9D0A-00F26A7DD143}"/>
              </a:ext>
            </a:extLst>
          </p:cNvPr>
          <p:cNvSpPr txBox="1"/>
          <p:nvPr/>
        </p:nvSpPr>
        <p:spPr>
          <a:xfrm>
            <a:off x="8983413" y="3669870"/>
            <a:ext cx="1596943" cy="246221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Fertilización</a:t>
            </a:r>
            <a:endParaRPr kumimoji="0" lang="es-CL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D4CC1E33-690C-42FA-BA2E-790FD201E2BB}"/>
              </a:ext>
            </a:extLst>
          </p:cNvPr>
          <p:cNvSpPr txBox="1"/>
          <p:nvPr/>
        </p:nvSpPr>
        <p:spPr>
          <a:xfrm>
            <a:off x="8991678" y="4014179"/>
            <a:ext cx="1596943" cy="246221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Riego</a:t>
            </a:r>
            <a:endParaRPr kumimoji="0" lang="es-CL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FB48DAC3-9969-44D8-BD7C-715C3E47A04D}"/>
              </a:ext>
            </a:extLst>
          </p:cNvPr>
          <p:cNvSpPr txBox="1"/>
          <p:nvPr/>
        </p:nvSpPr>
        <p:spPr>
          <a:xfrm>
            <a:off x="8978976" y="4358489"/>
            <a:ext cx="1596943" cy="246221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Sistema </a:t>
            </a:r>
            <a:r>
              <a:rPr kumimoji="0" lang="es-CL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de producción</a:t>
            </a:r>
            <a:endParaRPr kumimoji="0" lang="es-CL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0F35A17E-C192-4766-BC4A-DD0D84728F6D}"/>
              </a:ext>
            </a:extLst>
          </p:cNvPr>
          <p:cNvSpPr txBox="1"/>
          <p:nvPr/>
        </p:nvSpPr>
        <p:spPr>
          <a:xfrm>
            <a:off x="10736449" y="3679230"/>
            <a:ext cx="1596943" cy="246221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Agricultura subsistencia</a:t>
            </a:r>
            <a:endParaRPr kumimoji="0" lang="es-CL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B2BA1ED0-18E8-4F83-A45A-B7593C2F1066}"/>
              </a:ext>
            </a:extLst>
          </p:cNvPr>
          <p:cNvSpPr txBox="1"/>
          <p:nvPr/>
        </p:nvSpPr>
        <p:spPr>
          <a:xfrm>
            <a:off x="10765010" y="4014179"/>
            <a:ext cx="1596943" cy="246221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Agricultura excedentaria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5FB55087-7772-4907-B1CA-27ED741E6002}"/>
              </a:ext>
            </a:extLst>
          </p:cNvPr>
          <p:cNvSpPr txBox="1"/>
          <p:nvPr/>
        </p:nvSpPr>
        <p:spPr>
          <a:xfrm>
            <a:off x="10765009" y="4348567"/>
            <a:ext cx="1596943" cy="246221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Agricultura comercial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84ABCF9B-D706-4170-95A6-CB47272DA0EB}"/>
              </a:ext>
            </a:extLst>
          </p:cNvPr>
          <p:cNvSpPr txBox="1"/>
          <p:nvPr/>
        </p:nvSpPr>
        <p:spPr>
          <a:xfrm>
            <a:off x="3825925" y="4348567"/>
            <a:ext cx="1596943" cy="246221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Recurso hídrico</a:t>
            </a:r>
            <a:endParaRPr kumimoji="0" lang="es-CL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2D1AB581-DCE3-4A7B-BFB4-47F3D918F239}"/>
              </a:ext>
            </a:extLst>
          </p:cNvPr>
          <p:cNvSpPr txBox="1"/>
          <p:nvPr/>
        </p:nvSpPr>
        <p:spPr>
          <a:xfrm>
            <a:off x="8991678" y="4702798"/>
            <a:ext cx="1596943" cy="246221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Manejo residuos</a:t>
            </a:r>
            <a:endParaRPr kumimoji="0" lang="es-CL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DC8A3965-0DA5-4E29-B0E0-1D60C0B2F4BE}"/>
              </a:ext>
            </a:extLst>
          </p:cNvPr>
          <p:cNvSpPr txBox="1"/>
          <p:nvPr/>
        </p:nvSpPr>
        <p:spPr>
          <a:xfrm>
            <a:off x="7233757" y="3679230"/>
            <a:ext cx="1596943" cy="246221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Extensión rural</a:t>
            </a:r>
            <a:endParaRPr kumimoji="0" lang="es-CL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D84C417A-8B0D-4CCA-884B-DF4C270A89F7}"/>
              </a:ext>
            </a:extLst>
          </p:cNvPr>
          <p:cNvSpPr txBox="1"/>
          <p:nvPr/>
        </p:nvSpPr>
        <p:spPr>
          <a:xfrm>
            <a:off x="3825924" y="4679796"/>
            <a:ext cx="1596943" cy="246221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Producción alimentaria</a:t>
            </a:r>
            <a:endParaRPr kumimoji="0" lang="es-CL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9A3A2475-48B9-4100-9887-768DA016C0E1}"/>
              </a:ext>
            </a:extLst>
          </p:cNvPr>
          <p:cNvSpPr txBox="1"/>
          <p:nvPr/>
        </p:nvSpPr>
        <p:spPr>
          <a:xfrm>
            <a:off x="7238642" y="4016583"/>
            <a:ext cx="1596943" cy="246221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Desarrollo Agrícola</a:t>
            </a:r>
            <a:endParaRPr kumimoji="0" lang="es-CL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0E1E026A-8D2E-42C9-ADFC-94016EDAE200}"/>
              </a:ext>
            </a:extLst>
          </p:cNvPr>
          <p:cNvSpPr txBox="1"/>
          <p:nvPr/>
        </p:nvSpPr>
        <p:spPr>
          <a:xfrm>
            <a:off x="7238642" y="4367948"/>
            <a:ext cx="1596943" cy="553998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Socios estratégicos </a:t>
            </a:r>
            <a:r>
              <a:rPr kumimoji="0" lang="es-CL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</a:t>
            </a:r>
            <a:r>
              <a:rPr kumimoji="0" lang="es-CL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ganaderos, caficultores, etc)</a:t>
            </a:r>
            <a:endParaRPr kumimoji="0" lang="es-CL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3C9CF310-C454-4A44-BCAE-2913079B375D}"/>
              </a:ext>
            </a:extLst>
          </p:cNvPr>
          <p:cNvSpPr txBox="1"/>
          <p:nvPr/>
        </p:nvSpPr>
        <p:spPr>
          <a:xfrm>
            <a:off x="460767" y="5067212"/>
            <a:ext cx="1596943" cy="246221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GEI </a:t>
            </a:r>
            <a:r>
              <a:rPr kumimoji="0" lang="es-CL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- AFOLU</a:t>
            </a:r>
            <a:endParaRPr kumimoji="0" lang="es-CL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25E6CDDE-46D7-41B9-BB30-C6FDEB1C22BC}"/>
              </a:ext>
            </a:extLst>
          </p:cNvPr>
          <p:cNvSpPr txBox="1"/>
          <p:nvPr/>
        </p:nvSpPr>
        <p:spPr>
          <a:xfrm>
            <a:off x="5534197" y="3667442"/>
            <a:ext cx="1596943" cy="246221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Oferta </a:t>
            </a:r>
            <a:r>
              <a:rPr kumimoji="0" lang="es-CL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y demanda</a:t>
            </a:r>
            <a:endParaRPr kumimoji="0" lang="es-CL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1CD8B857-A900-4A1B-9C34-B32FF49592A8}"/>
              </a:ext>
            </a:extLst>
          </p:cNvPr>
          <p:cNvSpPr txBox="1"/>
          <p:nvPr/>
        </p:nvSpPr>
        <p:spPr>
          <a:xfrm>
            <a:off x="8991678" y="5065820"/>
            <a:ext cx="1596943" cy="400110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Capacidad de uso de la tierra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6212AB07-EAE3-4991-8F51-4BD3A7488EDA}"/>
              </a:ext>
            </a:extLst>
          </p:cNvPr>
          <p:cNvSpPr txBox="1"/>
          <p:nvPr/>
        </p:nvSpPr>
        <p:spPr>
          <a:xfrm>
            <a:off x="10765008" y="4692716"/>
            <a:ext cx="1596943" cy="400110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Población </a:t>
            </a:r>
            <a:r>
              <a:rPr kumimoji="0" lang="es-CL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económicamente activa</a:t>
            </a:r>
            <a:endParaRPr kumimoji="0" lang="es-CL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67D04AE7-CC69-43F1-B2D5-6D3F53931027}"/>
              </a:ext>
            </a:extLst>
          </p:cNvPr>
          <p:cNvSpPr txBox="1"/>
          <p:nvPr/>
        </p:nvSpPr>
        <p:spPr>
          <a:xfrm>
            <a:off x="2149922" y="3808903"/>
            <a:ext cx="1596943" cy="246221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Frutales</a:t>
            </a:r>
            <a:endParaRPr kumimoji="0" lang="es-CL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02B2C5BA-9438-424E-A71A-2389BE0488E4}"/>
              </a:ext>
            </a:extLst>
          </p:cNvPr>
          <p:cNvSpPr txBox="1"/>
          <p:nvPr/>
        </p:nvSpPr>
        <p:spPr>
          <a:xfrm>
            <a:off x="2149921" y="4153213"/>
            <a:ext cx="1596943" cy="246221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Hortalizas</a:t>
            </a:r>
            <a:endParaRPr kumimoji="0" lang="es-CL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52DEE9F6-4DE7-4C96-BB15-8C3598F3B334}"/>
              </a:ext>
            </a:extLst>
          </p:cNvPr>
          <p:cNvSpPr txBox="1"/>
          <p:nvPr/>
        </p:nvSpPr>
        <p:spPr>
          <a:xfrm>
            <a:off x="2149921" y="4505342"/>
            <a:ext cx="1596943" cy="246221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Pecuarios</a:t>
            </a:r>
            <a:endParaRPr kumimoji="0" lang="es-CL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2349D7CC-0EC7-4387-BD27-524E513A3FA8}"/>
              </a:ext>
            </a:extLst>
          </p:cNvPr>
          <p:cNvSpPr txBox="1"/>
          <p:nvPr/>
        </p:nvSpPr>
        <p:spPr>
          <a:xfrm>
            <a:off x="2149920" y="3480067"/>
            <a:ext cx="1596943" cy="246221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Granos básicos</a:t>
            </a:r>
            <a:endParaRPr kumimoji="0" lang="es-CL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5EB9A1BC-9D9B-4144-882C-DF01EB9DDA66}"/>
              </a:ext>
            </a:extLst>
          </p:cNvPr>
          <p:cNvSpPr txBox="1"/>
          <p:nvPr/>
        </p:nvSpPr>
        <p:spPr>
          <a:xfrm>
            <a:off x="2149920" y="4857471"/>
            <a:ext cx="1596943" cy="246221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Productos de exportación</a:t>
            </a:r>
          </a:p>
        </p:txBody>
      </p:sp>
      <p:sp>
        <p:nvSpPr>
          <p:cNvPr id="58" name="Rectángulo: esquinas superiores redondeadas 57">
            <a:extLst>
              <a:ext uri="{FF2B5EF4-FFF2-40B4-BE49-F238E27FC236}">
                <a16:creationId xmlns:a16="http://schemas.microsoft.com/office/drawing/2014/main" id="{CFD72DF3-B303-4724-BD15-D2D304C4C9C4}"/>
              </a:ext>
            </a:extLst>
          </p:cNvPr>
          <p:cNvSpPr/>
          <p:nvPr/>
        </p:nvSpPr>
        <p:spPr>
          <a:xfrm>
            <a:off x="2132012" y="3064196"/>
            <a:ext cx="1609645" cy="336709"/>
          </a:xfrm>
          <a:prstGeom prst="round2SameRect">
            <a:avLst/>
          </a:prstGeom>
          <a:solidFill>
            <a:srgbClr val="4472C4">
              <a:alpha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Producción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E7FC1A63-732E-4795-940B-D44DB78D1E64}"/>
              </a:ext>
            </a:extLst>
          </p:cNvPr>
          <p:cNvSpPr txBox="1"/>
          <p:nvPr/>
        </p:nvSpPr>
        <p:spPr>
          <a:xfrm>
            <a:off x="3871058" y="5067883"/>
            <a:ext cx="1596943" cy="246221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Superficie </a:t>
            </a:r>
            <a:r>
              <a:rPr kumimoji="0" lang="es-CL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en producción</a:t>
            </a:r>
            <a:endParaRPr kumimoji="0" lang="es-CL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13CD8247-2052-49A9-B97A-227128FDEE3E}"/>
              </a:ext>
            </a:extLst>
          </p:cNvPr>
          <p:cNvSpPr txBox="1"/>
          <p:nvPr/>
        </p:nvSpPr>
        <p:spPr>
          <a:xfrm>
            <a:off x="10765008" y="5199900"/>
            <a:ext cx="1596943" cy="246221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Empleo directo en campo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1C15826F-C963-4D0F-BD80-C65EC76540AF}"/>
              </a:ext>
            </a:extLst>
          </p:cNvPr>
          <p:cNvSpPr txBox="1"/>
          <p:nvPr/>
        </p:nvSpPr>
        <p:spPr>
          <a:xfrm>
            <a:off x="5524490" y="5080649"/>
            <a:ext cx="1596943" cy="246221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Destino de </a:t>
            </a:r>
            <a:r>
              <a:rPr kumimoji="0" lang="es-CL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la producción</a:t>
            </a:r>
            <a:endParaRPr kumimoji="0" lang="es-CL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BCEE3B39-B9DA-48DA-8827-B49114A9294E}"/>
              </a:ext>
            </a:extLst>
          </p:cNvPr>
          <p:cNvSpPr txBox="1"/>
          <p:nvPr/>
        </p:nvSpPr>
        <p:spPr>
          <a:xfrm>
            <a:off x="8991678" y="5583165"/>
            <a:ext cx="1596943" cy="246221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Cambio de uso de la tierra</a:t>
            </a:r>
          </a:p>
        </p:txBody>
      </p: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F3B5AA4A-645A-428C-8802-4149A2264C8D}"/>
              </a:ext>
            </a:extLst>
          </p:cNvPr>
          <p:cNvCxnSpPr>
            <a:cxnSpLocks/>
            <a:stCxn id="23" idx="1"/>
            <a:endCxn id="32" idx="0"/>
          </p:cNvCxnSpPr>
          <p:nvPr/>
        </p:nvCxnSpPr>
        <p:spPr>
          <a:xfrm>
            <a:off x="4630749" y="3407154"/>
            <a:ext cx="1914" cy="26271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64" name="Conector: angular 63">
            <a:extLst>
              <a:ext uri="{FF2B5EF4-FFF2-40B4-BE49-F238E27FC236}">
                <a16:creationId xmlns:a16="http://schemas.microsoft.com/office/drawing/2014/main" id="{39FDA0B7-96A3-42A4-840A-22AE8D623837}"/>
              </a:ext>
            </a:extLst>
          </p:cNvPr>
          <p:cNvCxnSpPr>
            <a:cxnSpLocks/>
            <a:stCxn id="20" idx="1"/>
            <a:endCxn id="58" idx="3"/>
          </p:cNvCxnSpPr>
          <p:nvPr/>
        </p:nvCxnSpPr>
        <p:spPr>
          <a:xfrm rot="5400000">
            <a:off x="4425891" y="1185079"/>
            <a:ext cx="390062" cy="3368173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65" name="Conector: angular 64">
            <a:extLst>
              <a:ext uri="{FF2B5EF4-FFF2-40B4-BE49-F238E27FC236}">
                <a16:creationId xmlns:a16="http://schemas.microsoft.com/office/drawing/2014/main" id="{B2CA5022-E4DD-4575-8A6A-CFD0098A2B3C}"/>
              </a:ext>
            </a:extLst>
          </p:cNvPr>
          <p:cNvCxnSpPr>
            <a:cxnSpLocks/>
            <a:stCxn id="20" idx="1"/>
            <a:endCxn id="23" idx="3"/>
          </p:cNvCxnSpPr>
          <p:nvPr/>
        </p:nvCxnSpPr>
        <p:spPr>
          <a:xfrm rot="5400000">
            <a:off x="5269724" y="2035160"/>
            <a:ext cx="396311" cy="1674259"/>
          </a:xfrm>
          <a:prstGeom prst="bentConnector3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66" name="Conector: angular 65">
            <a:extLst>
              <a:ext uri="{FF2B5EF4-FFF2-40B4-BE49-F238E27FC236}">
                <a16:creationId xmlns:a16="http://schemas.microsoft.com/office/drawing/2014/main" id="{89B8E576-348B-42CA-AAE0-E3F3F3631426}"/>
              </a:ext>
            </a:extLst>
          </p:cNvPr>
          <p:cNvCxnSpPr>
            <a:cxnSpLocks/>
            <a:stCxn id="20" idx="1"/>
            <a:endCxn id="24" idx="3"/>
          </p:cNvCxnSpPr>
          <p:nvPr/>
        </p:nvCxnSpPr>
        <p:spPr>
          <a:xfrm rot="16200000" flipH="1">
            <a:off x="6122516" y="2856626"/>
            <a:ext cx="390733" cy="25748"/>
          </a:xfrm>
          <a:prstGeom prst="bentConnector3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71" name="Conector: angular 70">
            <a:extLst>
              <a:ext uri="{FF2B5EF4-FFF2-40B4-BE49-F238E27FC236}">
                <a16:creationId xmlns:a16="http://schemas.microsoft.com/office/drawing/2014/main" id="{020AA773-4288-403D-95F7-BA6F73EA1A1A}"/>
              </a:ext>
            </a:extLst>
          </p:cNvPr>
          <p:cNvCxnSpPr>
            <a:cxnSpLocks/>
            <a:stCxn id="20" idx="1"/>
            <a:endCxn id="25" idx="3"/>
          </p:cNvCxnSpPr>
          <p:nvPr/>
        </p:nvCxnSpPr>
        <p:spPr>
          <a:xfrm rot="16200000" flipH="1">
            <a:off x="6972854" y="2006287"/>
            <a:ext cx="390063" cy="1725755"/>
          </a:xfrm>
          <a:prstGeom prst="bentConnector3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72" name="Conector: angular 71">
            <a:extLst>
              <a:ext uri="{FF2B5EF4-FFF2-40B4-BE49-F238E27FC236}">
                <a16:creationId xmlns:a16="http://schemas.microsoft.com/office/drawing/2014/main" id="{E9A4CBC1-8B5E-4DAC-8946-FEB9D5204FE2}"/>
              </a:ext>
            </a:extLst>
          </p:cNvPr>
          <p:cNvCxnSpPr>
            <a:cxnSpLocks/>
            <a:stCxn id="20" idx="1"/>
            <a:endCxn id="26" idx="3"/>
          </p:cNvCxnSpPr>
          <p:nvPr/>
        </p:nvCxnSpPr>
        <p:spPr>
          <a:xfrm rot="16200000" flipH="1">
            <a:off x="7848744" y="1130397"/>
            <a:ext cx="391318" cy="3478791"/>
          </a:xfrm>
          <a:prstGeom prst="bentConnector3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73" name="Conector: angular 72">
            <a:extLst>
              <a:ext uri="{FF2B5EF4-FFF2-40B4-BE49-F238E27FC236}">
                <a16:creationId xmlns:a16="http://schemas.microsoft.com/office/drawing/2014/main" id="{12C9A3F5-8D69-4FEE-A3A8-9FFE8A38BCDE}"/>
              </a:ext>
            </a:extLst>
          </p:cNvPr>
          <p:cNvCxnSpPr>
            <a:cxnSpLocks/>
            <a:stCxn id="20" idx="1"/>
            <a:endCxn id="27" idx="3"/>
          </p:cNvCxnSpPr>
          <p:nvPr/>
        </p:nvCxnSpPr>
        <p:spPr>
          <a:xfrm rot="16200000" flipH="1">
            <a:off x="8725891" y="253251"/>
            <a:ext cx="390063" cy="5231828"/>
          </a:xfrm>
          <a:prstGeom prst="bentConnector3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74" name="Conector: angular 73">
            <a:extLst>
              <a:ext uri="{FF2B5EF4-FFF2-40B4-BE49-F238E27FC236}">
                <a16:creationId xmlns:a16="http://schemas.microsoft.com/office/drawing/2014/main" id="{6EF2090E-0C91-47B0-AD82-95DDBDD66474}"/>
              </a:ext>
            </a:extLst>
          </p:cNvPr>
          <p:cNvCxnSpPr>
            <a:cxnSpLocks/>
            <a:stCxn id="20" idx="1"/>
            <a:endCxn id="22" idx="3"/>
          </p:cNvCxnSpPr>
          <p:nvPr/>
        </p:nvCxnSpPr>
        <p:spPr>
          <a:xfrm rot="5400000">
            <a:off x="3583918" y="343106"/>
            <a:ext cx="390062" cy="5052118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330632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Номер слайда 3">
            <a:extLst>
              <a:ext uri="{FF2B5EF4-FFF2-40B4-BE49-F238E27FC236}">
                <a16:creationId xmlns:a16="http://schemas.microsoft.com/office/drawing/2014/main" id="{F703E628-9133-4171-93AA-34850B73E3B5}"/>
              </a:ext>
            </a:extLst>
          </p:cNvPr>
          <p:cNvSpPr txBox="1">
            <a:spLocks/>
          </p:cNvSpPr>
          <p:nvPr/>
        </p:nvSpPr>
        <p:spPr>
          <a:xfrm>
            <a:off x="11020650" y="6403228"/>
            <a:ext cx="554145" cy="301757"/>
          </a:xfrm>
          <a:prstGeom prst="rect">
            <a:avLst/>
          </a:prstGeom>
        </p:spPr>
        <p:txBody>
          <a:bodyPr lIns="45705" tIns="22852" rIns="45705" bIns="22852"/>
          <a:lstStyle>
            <a:defPPr>
              <a:defRPr lang="ru-RU"/>
            </a:defPPr>
            <a:lvl1pPr marL="0" algn="l" defTabSz="24385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6D633A-E9D6-4868-9F6A-A76B40F1089A}" type="slidenum">
              <a:rPr kumimoji="0" lang="ru-RU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12190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TextBox 24">
            <a:extLst>
              <a:ext uri="{FF2B5EF4-FFF2-40B4-BE49-F238E27FC236}">
                <a16:creationId xmlns:a16="http://schemas.microsoft.com/office/drawing/2014/main" id="{8A740EFA-8242-4EC9-9C28-2A44286421FE}"/>
              </a:ext>
            </a:extLst>
          </p:cNvPr>
          <p:cNvSpPr txBox="1"/>
          <p:nvPr/>
        </p:nvSpPr>
        <p:spPr>
          <a:xfrm>
            <a:off x="1558728" y="369014"/>
            <a:ext cx="2141987" cy="317459"/>
          </a:xfrm>
          <a:prstGeom prst="rect">
            <a:avLst/>
          </a:prstGeom>
          <a:solidFill>
            <a:schemeClr val="accent1"/>
          </a:solidFill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 err="1">
                <a:solidFill>
                  <a:srgbClr val="FFFFFF"/>
                </a:solidFill>
                <a:latin typeface="Chevin Pro DemiBold" pitchFamily="34" charset="0"/>
                <a:cs typeface="Calibri"/>
              </a:rPr>
              <a:t>DATAgro</a:t>
            </a:r>
            <a:endParaRPr kumimoji="0" lang="ru-RU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hevin Pro DemiBold" pitchFamily="34" charset="0"/>
              <a:cs typeface="Calibri"/>
            </a:endParaRPr>
          </a:p>
        </p:txBody>
      </p:sp>
      <p:sp>
        <p:nvSpPr>
          <p:cNvPr id="70" name="Прямоугольник 2">
            <a:extLst>
              <a:ext uri="{FF2B5EF4-FFF2-40B4-BE49-F238E27FC236}">
                <a16:creationId xmlns:a16="http://schemas.microsoft.com/office/drawing/2014/main" id="{85CBC2BD-2A14-442D-97E2-3FDF4AC560DB}"/>
              </a:ext>
            </a:extLst>
          </p:cNvPr>
          <p:cNvSpPr/>
          <p:nvPr/>
        </p:nvSpPr>
        <p:spPr>
          <a:xfrm>
            <a:off x="717438" y="295782"/>
            <a:ext cx="603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017">
              <a:buClr>
                <a:srgbClr val="E20613"/>
              </a:buClr>
              <a:buSzPct val="250000"/>
            </a:pPr>
            <a:r>
              <a:rPr lang="en-US" sz="2400" dirty="0">
                <a:solidFill>
                  <a:schemeClr val="accent1"/>
                </a:solidFill>
                <a:latin typeface="Chevin Pro Light" pitchFamily="34" charset="0"/>
              </a:rPr>
              <a:t>8</a:t>
            </a:r>
            <a:endParaRPr lang="ru-RU" sz="2400" dirty="0">
              <a:solidFill>
                <a:schemeClr val="accent1"/>
              </a:solidFill>
              <a:latin typeface="Chevin Pro Light" pitchFamily="34" charset="0"/>
            </a:endParaRPr>
          </a:p>
        </p:txBody>
      </p:sp>
      <p:sp>
        <p:nvSpPr>
          <p:cNvPr id="124" name="Прямоугольник 36">
            <a:extLst>
              <a:ext uri="{FF2B5EF4-FFF2-40B4-BE49-F238E27FC236}">
                <a16:creationId xmlns:a16="http://schemas.microsoft.com/office/drawing/2014/main" id="{392BDA1C-C959-45EE-86AB-ECE453EE1C41}"/>
              </a:ext>
            </a:extLst>
          </p:cNvPr>
          <p:cNvSpPr/>
          <p:nvPr/>
        </p:nvSpPr>
        <p:spPr>
          <a:xfrm>
            <a:off x="1558516" y="852114"/>
            <a:ext cx="10617045" cy="510888"/>
          </a:xfrm>
          <a:prstGeom prst="rect">
            <a:avLst/>
          </a:prstGeom>
          <a:pattFill prst="pct90">
            <a:fgClr>
              <a:srgbClr val="5A6378">
                <a:lumMod val="50000"/>
              </a:srgbClr>
            </a:fgClr>
            <a:bgClr>
              <a:srgbClr val="5A6378">
                <a:lumMod val="75000"/>
              </a:srgbClr>
            </a:bgClr>
          </a:pattFill>
          <a:ln w="25400" cap="flat" cmpd="sng" algn="ctr">
            <a:solidFill>
              <a:srgbClr val="5757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Прямоугольник 17">
            <a:extLst>
              <a:ext uri="{FF2B5EF4-FFF2-40B4-BE49-F238E27FC236}">
                <a16:creationId xmlns:a16="http://schemas.microsoft.com/office/drawing/2014/main" id="{65644ACE-3A31-426D-950F-0C97D5AEC5E6}"/>
              </a:ext>
            </a:extLst>
          </p:cNvPr>
          <p:cNvSpPr/>
          <p:nvPr/>
        </p:nvSpPr>
        <p:spPr>
          <a:xfrm rot="5400000">
            <a:off x="1693860" y="917381"/>
            <a:ext cx="227167" cy="125068"/>
          </a:xfrm>
          <a:custGeom>
            <a:avLst/>
            <a:gdLst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104456 w 4104456"/>
              <a:gd name="connsiteY2" fmla="*/ 864096 h 864096"/>
              <a:gd name="connsiteX3" fmla="*/ 0 w 4104456"/>
              <a:gd name="connsiteY3" fmla="*/ 864096 h 864096"/>
              <a:gd name="connsiteX4" fmla="*/ 0 w 4104456"/>
              <a:gd name="connsiteY4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084628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3852399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4456" h="864096">
                <a:moveTo>
                  <a:pt x="0" y="0"/>
                </a:moveTo>
                <a:lnTo>
                  <a:pt x="4104456" y="0"/>
                </a:lnTo>
                <a:lnTo>
                  <a:pt x="3852399" y="442444"/>
                </a:lnTo>
                <a:lnTo>
                  <a:pt x="4104456" y="864096"/>
                </a:lnTo>
                <a:lnTo>
                  <a:pt x="0" y="8640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lIns="121912" tIns="60956" rIns="121912" bIns="60956"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Текст 11">
            <a:extLst>
              <a:ext uri="{FF2B5EF4-FFF2-40B4-BE49-F238E27FC236}">
                <a16:creationId xmlns:a16="http://schemas.microsoft.com/office/drawing/2014/main" id="{376CE0E7-1CC8-478A-A8C6-8932EF6A9518}"/>
              </a:ext>
            </a:extLst>
          </p:cNvPr>
          <p:cNvSpPr txBox="1">
            <a:spLocks/>
          </p:cNvSpPr>
          <p:nvPr/>
        </p:nvSpPr>
        <p:spPr>
          <a:xfrm>
            <a:off x="2056371" y="853740"/>
            <a:ext cx="7590945" cy="510886"/>
          </a:xfrm>
          <a:prstGeom prst="rect">
            <a:avLst/>
          </a:prstGeom>
        </p:spPr>
        <p:txBody>
          <a:bodyPr numCol="1" spcCol="720000"/>
          <a:lstStyle>
            <a:lvl1pPr marL="914446" indent="-914446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1981299" indent="-762038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3048152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4267413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5486674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0613"/>
              </a:buClr>
              <a:buSzPct val="250000"/>
              <a:buFontTx/>
              <a:buNone/>
              <a:tabLst/>
              <a:defRPr/>
            </a:pPr>
            <a:r>
              <a:rPr kumimoji="0" lang="es-CL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PLATAFORMA WEB (SIMAGA) Y APLICACIONES MÓVILES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A630F5D0-3788-451B-9D55-899F07FF1DAD}"/>
              </a:ext>
            </a:extLst>
          </p:cNvPr>
          <p:cNvSpPr/>
          <p:nvPr/>
        </p:nvSpPr>
        <p:spPr>
          <a:xfrm>
            <a:off x="1558517" y="1571969"/>
            <a:ext cx="43381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9017">
              <a:defRPr/>
            </a:pPr>
            <a:r>
              <a:rPr lang="es-ES" sz="1200" b="1" kern="0" dirty="0">
                <a:solidFill>
                  <a:schemeClr val="accent1"/>
                </a:solidFill>
              </a:rPr>
              <a:t>8. ESTRUCTURA </a:t>
            </a:r>
            <a:endParaRPr kumimoji="0" lang="es-ES" sz="1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1557B0C8-9451-418A-B2D3-52F028DAA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69" y="262226"/>
            <a:ext cx="2485938" cy="53103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CB3C670-72E3-485A-B396-888B5B8BAE48}"/>
              </a:ext>
            </a:extLst>
          </p:cNvPr>
          <p:cNvSpPr txBox="1"/>
          <p:nvPr/>
        </p:nvSpPr>
        <p:spPr>
          <a:xfrm>
            <a:off x="2395332" y="3220734"/>
            <a:ext cx="1991014" cy="307777"/>
          </a:xfrm>
          <a:prstGeom prst="rect">
            <a:avLst/>
          </a:prstGeom>
          <a:solidFill>
            <a:srgbClr val="008080"/>
          </a:solidFill>
          <a:ln w="57150">
            <a:solidFill>
              <a:srgbClr val="B5E61C"/>
            </a:solidFill>
          </a:ln>
        </p:spPr>
        <p:txBody>
          <a:bodyPr wrap="square">
            <a:spAutoFit/>
          </a:bodyPr>
          <a:lstStyle/>
          <a:p>
            <a:r>
              <a:rPr lang="es-CL" sz="1400" dirty="0" err="1">
                <a:solidFill>
                  <a:schemeClr val="bg1"/>
                </a:solidFill>
              </a:rPr>
              <a:t>Agroclima</a:t>
            </a:r>
            <a:r>
              <a:rPr lang="es-CL" sz="1400" dirty="0">
                <a:solidFill>
                  <a:schemeClr val="bg1"/>
                </a:solidFill>
              </a:rPr>
              <a:t> Guatemala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0868632-7257-4F8C-B9AB-1E390ECAE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009" y="1784889"/>
            <a:ext cx="2015516" cy="4147687"/>
          </a:xfrm>
          <a:prstGeom prst="rect">
            <a:avLst/>
          </a:prstGeom>
          <a:solidFill>
            <a:srgbClr val="7092BE"/>
          </a:solidFill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26426DB-3C78-488D-A0C3-E9B3E886C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7562" y="1774947"/>
            <a:ext cx="1991014" cy="409726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2398831-C47A-4475-A3B0-C099E74F8C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6690" y="1819541"/>
            <a:ext cx="2123512" cy="432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63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Номер слайда 3">
            <a:extLst>
              <a:ext uri="{FF2B5EF4-FFF2-40B4-BE49-F238E27FC236}">
                <a16:creationId xmlns:a16="http://schemas.microsoft.com/office/drawing/2014/main" id="{F703E628-9133-4171-93AA-34850B73E3B5}"/>
              </a:ext>
            </a:extLst>
          </p:cNvPr>
          <p:cNvSpPr txBox="1">
            <a:spLocks/>
          </p:cNvSpPr>
          <p:nvPr/>
        </p:nvSpPr>
        <p:spPr>
          <a:xfrm>
            <a:off x="11020650" y="6403228"/>
            <a:ext cx="554145" cy="301757"/>
          </a:xfrm>
          <a:prstGeom prst="rect">
            <a:avLst/>
          </a:prstGeom>
        </p:spPr>
        <p:txBody>
          <a:bodyPr lIns="45705" tIns="22852" rIns="45705" bIns="22852"/>
          <a:lstStyle>
            <a:defPPr>
              <a:defRPr lang="ru-RU"/>
            </a:defPPr>
            <a:lvl1pPr marL="0" algn="l" defTabSz="24385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6D633A-E9D6-4868-9F6A-A76B40F1089A}" type="slidenum">
              <a:rPr kumimoji="0" lang="ru-RU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12190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TextBox 24">
            <a:extLst>
              <a:ext uri="{FF2B5EF4-FFF2-40B4-BE49-F238E27FC236}">
                <a16:creationId xmlns:a16="http://schemas.microsoft.com/office/drawing/2014/main" id="{8A740EFA-8242-4EC9-9C28-2A44286421FE}"/>
              </a:ext>
            </a:extLst>
          </p:cNvPr>
          <p:cNvSpPr txBox="1"/>
          <p:nvPr/>
        </p:nvSpPr>
        <p:spPr>
          <a:xfrm>
            <a:off x="1558728" y="369014"/>
            <a:ext cx="2141987" cy="317459"/>
          </a:xfrm>
          <a:prstGeom prst="rect">
            <a:avLst/>
          </a:prstGeom>
          <a:solidFill>
            <a:schemeClr val="accent1"/>
          </a:solidFill>
        </p:spPr>
        <p:txBody>
          <a:bodyPr wrap="square" numCol="1" spcCol="720000" rtlCol="0">
            <a:spAutoFit/>
          </a:bodyPr>
          <a:lstStyle/>
          <a:p>
            <a:pPr marL="0" marR="0" lvl="0" indent="0" algn="ctr" defTabSz="121901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 err="1">
                <a:solidFill>
                  <a:srgbClr val="FFFFFF"/>
                </a:solidFill>
                <a:latin typeface="Chevin Pro DemiBold" pitchFamily="34" charset="0"/>
                <a:cs typeface="Calibri"/>
              </a:rPr>
              <a:t>DATAgro</a:t>
            </a:r>
            <a:endParaRPr kumimoji="0" lang="ru-RU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hevin Pro DemiBold" pitchFamily="34" charset="0"/>
              <a:cs typeface="Calibri"/>
            </a:endParaRPr>
          </a:p>
        </p:txBody>
      </p:sp>
      <p:sp>
        <p:nvSpPr>
          <p:cNvPr id="70" name="Прямоугольник 2">
            <a:extLst>
              <a:ext uri="{FF2B5EF4-FFF2-40B4-BE49-F238E27FC236}">
                <a16:creationId xmlns:a16="http://schemas.microsoft.com/office/drawing/2014/main" id="{85CBC2BD-2A14-442D-97E2-3FDF4AC560DB}"/>
              </a:ext>
            </a:extLst>
          </p:cNvPr>
          <p:cNvSpPr/>
          <p:nvPr/>
        </p:nvSpPr>
        <p:spPr>
          <a:xfrm>
            <a:off x="717438" y="295782"/>
            <a:ext cx="603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017">
              <a:buClr>
                <a:srgbClr val="E20613"/>
              </a:buClr>
              <a:buSzPct val="250000"/>
            </a:pPr>
            <a:r>
              <a:rPr lang="en-US" sz="2400" dirty="0">
                <a:solidFill>
                  <a:schemeClr val="accent1"/>
                </a:solidFill>
                <a:latin typeface="Chevin Pro Light" pitchFamily="34" charset="0"/>
              </a:rPr>
              <a:t>8</a:t>
            </a:r>
            <a:endParaRPr lang="ru-RU" sz="2400" dirty="0">
              <a:solidFill>
                <a:schemeClr val="accent1"/>
              </a:solidFill>
              <a:latin typeface="Chevin Pro Light" pitchFamily="34" charset="0"/>
            </a:endParaRPr>
          </a:p>
        </p:txBody>
      </p:sp>
      <p:sp>
        <p:nvSpPr>
          <p:cNvPr id="124" name="Прямоугольник 36">
            <a:extLst>
              <a:ext uri="{FF2B5EF4-FFF2-40B4-BE49-F238E27FC236}">
                <a16:creationId xmlns:a16="http://schemas.microsoft.com/office/drawing/2014/main" id="{392BDA1C-C959-45EE-86AB-ECE453EE1C41}"/>
              </a:ext>
            </a:extLst>
          </p:cNvPr>
          <p:cNvSpPr/>
          <p:nvPr/>
        </p:nvSpPr>
        <p:spPr>
          <a:xfrm>
            <a:off x="1558516" y="852114"/>
            <a:ext cx="10617045" cy="510888"/>
          </a:xfrm>
          <a:prstGeom prst="rect">
            <a:avLst/>
          </a:prstGeom>
          <a:pattFill prst="pct90">
            <a:fgClr>
              <a:srgbClr val="5A6378">
                <a:lumMod val="50000"/>
              </a:srgbClr>
            </a:fgClr>
            <a:bgClr>
              <a:srgbClr val="5A6378">
                <a:lumMod val="75000"/>
              </a:srgbClr>
            </a:bgClr>
          </a:pattFill>
          <a:ln w="25400" cap="flat" cmpd="sng" algn="ctr">
            <a:solidFill>
              <a:srgbClr val="5757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Прямоугольник 17">
            <a:extLst>
              <a:ext uri="{FF2B5EF4-FFF2-40B4-BE49-F238E27FC236}">
                <a16:creationId xmlns:a16="http://schemas.microsoft.com/office/drawing/2014/main" id="{65644ACE-3A31-426D-950F-0C97D5AEC5E6}"/>
              </a:ext>
            </a:extLst>
          </p:cNvPr>
          <p:cNvSpPr/>
          <p:nvPr/>
        </p:nvSpPr>
        <p:spPr>
          <a:xfrm rot="5400000">
            <a:off x="1693860" y="917381"/>
            <a:ext cx="227167" cy="125068"/>
          </a:xfrm>
          <a:custGeom>
            <a:avLst/>
            <a:gdLst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104456 w 4104456"/>
              <a:gd name="connsiteY2" fmla="*/ 864096 h 864096"/>
              <a:gd name="connsiteX3" fmla="*/ 0 w 4104456"/>
              <a:gd name="connsiteY3" fmla="*/ 864096 h 864096"/>
              <a:gd name="connsiteX4" fmla="*/ 0 w 4104456"/>
              <a:gd name="connsiteY4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4084628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  <a:gd name="connsiteX0" fmla="*/ 0 w 4104456"/>
              <a:gd name="connsiteY0" fmla="*/ 0 h 864096"/>
              <a:gd name="connsiteX1" fmla="*/ 4104456 w 4104456"/>
              <a:gd name="connsiteY1" fmla="*/ 0 h 864096"/>
              <a:gd name="connsiteX2" fmla="*/ 3852399 w 4104456"/>
              <a:gd name="connsiteY2" fmla="*/ 442444 h 864096"/>
              <a:gd name="connsiteX3" fmla="*/ 4104456 w 4104456"/>
              <a:gd name="connsiteY3" fmla="*/ 864096 h 864096"/>
              <a:gd name="connsiteX4" fmla="*/ 0 w 4104456"/>
              <a:gd name="connsiteY4" fmla="*/ 864096 h 864096"/>
              <a:gd name="connsiteX5" fmla="*/ 0 w 4104456"/>
              <a:gd name="connsiteY5" fmla="*/ 0 h 8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4456" h="864096">
                <a:moveTo>
                  <a:pt x="0" y="0"/>
                </a:moveTo>
                <a:lnTo>
                  <a:pt x="4104456" y="0"/>
                </a:lnTo>
                <a:lnTo>
                  <a:pt x="3852399" y="442444"/>
                </a:lnTo>
                <a:lnTo>
                  <a:pt x="4104456" y="864096"/>
                </a:lnTo>
                <a:lnTo>
                  <a:pt x="0" y="8640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lIns="121912" tIns="60956" rIns="121912" bIns="60956" rtlCol="0" anchor="ctr"/>
          <a:lstStyle/>
          <a:p>
            <a:pPr marL="0" marR="0" lvl="0" indent="0" algn="ctr" defTabSz="12190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Текст 11">
            <a:extLst>
              <a:ext uri="{FF2B5EF4-FFF2-40B4-BE49-F238E27FC236}">
                <a16:creationId xmlns:a16="http://schemas.microsoft.com/office/drawing/2014/main" id="{376CE0E7-1CC8-478A-A8C6-8932EF6A9518}"/>
              </a:ext>
            </a:extLst>
          </p:cNvPr>
          <p:cNvSpPr txBox="1">
            <a:spLocks/>
          </p:cNvSpPr>
          <p:nvPr/>
        </p:nvSpPr>
        <p:spPr>
          <a:xfrm>
            <a:off x="2056371" y="853740"/>
            <a:ext cx="7590945" cy="510886"/>
          </a:xfrm>
          <a:prstGeom prst="rect">
            <a:avLst/>
          </a:prstGeom>
        </p:spPr>
        <p:txBody>
          <a:bodyPr numCol="1" spcCol="720000"/>
          <a:lstStyle>
            <a:lvl1pPr marL="914446" indent="-914446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1pPr>
            <a:lvl2pPr marL="1981299" indent="-762038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2pPr>
            <a:lvl3pPr marL="3048152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3pPr>
            <a:lvl4pPr marL="4267413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4pPr>
            <a:lvl5pPr marL="5486674" indent="-609630" algn="l" defTabSz="2438522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hevin Pro Light"/>
                <a:ea typeface="+mn-ea"/>
                <a:cs typeface="Chevin Pro Light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0613"/>
              </a:buClr>
              <a:buSzPct val="250000"/>
              <a:buFontTx/>
              <a:buNone/>
              <a:tabLst/>
              <a:defRPr/>
            </a:pPr>
            <a:r>
              <a:rPr kumimoji="0" lang="es-CL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PLATAFORMA WEB (SIMAGA) Y APLICACIONES MÓVILES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A630F5D0-3788-451B-9D55-899F07FF1DAD}"/>
              </a:ext>
            </a:extLst>
          </p:cNvPr>
          <p:cNvSpPr/>
          <p:nvPr/>
        </p:nvSpPr>
        <p:spPr>
          <a:xfrm>
            <a:off x="1558517" y="1571969"/>
            <a:ext cx="43381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9017">
              <a:defRPr/>
            </a:pPr>
            <a:r>
              <a:rPr lang="es-ES" sz="1200" b="1" kern="0" dirty="0">
                <a:solidFill>
                  <a:schemeClr val="accent1"/>
                </a:solidFill>
              </a:rPr>
              <a:t>8. ESTRUCTURA </a:t>
            </a:r>
            <a:endParaRPr kumimoji="0" lang="es-ES" sz="1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1557B0C8-9451-418A-B2D3-52F028DAA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69" y="262226"/>
            <a:ext cx="2485938" cy="531034"/>
          </a:xfrm>
          <a:prstGeom prst="rect">
            <a:avLst/>
          </a:prstGeom>
        </p:spPr>
      </p:pic>
      <p:sp>
        <p:nvSpPr>
          <p:cNvPr id="79" name="CuadroTexto 78">
            <a:extLst>
              <a:ext uri="{FF2B5EF4-FFF2-40B4-BE49-F238E27FC236}">
                <a16:creationId xmlns:a16="http://schemas.microsoft.com/office/drawing/2014/main" id="{0487DA59-902A-4641-A79B-98B51F6B52EE}"/>
              </a:ext>
            </a:extLst>
          </p:cNvPr>
          <p:cNvSpPr txBox="1"/>
          <p:nvPr/>
        </p:nvSpPr>
        <p:spPr>
          <a:xfrm>
            <a:off x="178499" y="1724926"/>
            <a:ext cx="2675912" cy="2523768"/>
          </a:xfrm>
          <a:prstGeom prst="rect">
            <a:avLst/>
          </a:prstGeom>
          <a:solidFill>
            <a:srgbClr val="008080"/>
          </a:solidFill>
          <a:ln w="57150">
            <a:solidFill>
              <a:srgbClr val="B5E61C"/>
            </a:solidFill>
          </a:ln>
        </p:spPr>
        <p:txBody>
          <a:bodyPr wrap="square">
            <a:spAutoFit/>
          </a:bodyPr>
          <a:lstStyle/>
          <a:p>
            <a:endParaRPr lang="es-CL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400" dirty="0">
                <a:solidFill>
                  <a:schemeClr val="bg1"/>
                </a:solidFill>
              </a:rPr>
              <a:t>Variables climáticas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400" dirty="0">
                <a:solidFill>
                  <a:schemeClr val="bg1"/>
                </a:solidFill>
              </a:rPr>
              <a:t>Datos mapas actualizados cada 7 días  (boletines mensuales)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400" dirty="0">
                <a:solidFill>
                  <a:schemeClr val="bg1"/>
                </a:solidFill>
              </a:rPr>
              <a:t>Boletines Agroclimáticos MAGA (mensual: precipitación, temperatura y sequía) (solo está disponible en </a:t>
            </a:r>
            <a:r>
              <a:rPr lang="es-CL" sz="1400" dirty="0" err="1">
                <a:solidFill>
                  <a:schemeClr val="bg1"/>
                </a:solidFill>
              </a:rPr>
              <a:t>pdf</a:t>
            </a:r>
            <a:r>
              <a:rPr lang="es-CL" sz="1400" dirty="0">
                <a:solidFill>
                  <a:schemeClr val="bg1"/>
                </a:solidFill>
              </a:rPr>
              <a:t> el documento)</a:t>
            </a:r>
          </a:p>
          <a:p>
            <a:endParaRPr lang="es-CL" dirty="0">
              <a:solidFill>
                <a:schemeClr val="bg1"/>
              </a:solidFill>
            </a:endParaRPr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id="{32AF88ED-E5D0-40E8-B22B-27464C686551}"/>
              </a:ext>
            </a:extLst>
          </p:cNvPr>
          <p:cNvSpPr txBox="1"/>
          <p:nvPr/>
        </p:nvSpPr>
        <p:spPr>
          <a:xfrm>
            <a:off x="7250552" y="2494368"/>
            <a:ext cx="1576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b="1" dirty="0">
                <a:solidFill>
                  <a:schemeClr val="bg1"/>
                </a:solidFill>
              </a:rPr>
              <a:t>Riego Inteligente </a:t>
            </a:r>
          </a:p>
          <a:p>
            <a:pPr algn="ctr"/>
            <a:r>
              <a:rPr lang="es-CL" sz="1400" b="1" dirty="0">
                <a:solidFill>
                  <a:schemeClr val="bg1"/>
                </a:solidFill>
              </a:rPr>
              <a:t>Guatemala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4F8F636D-5D39-44B0-9DF2-E0D73C4F2D00}"/>
              </a:ext>
            </a:extLst>
          </p:cNvPr>
          <p:cNvSpPr txBox="1"/>
          <p:nvPr/>
        </p:nvSpPr>
        <p:spPr>
          <a:xfrm>
            <a:off x="6844898" y="5052140"/>
            <a:ext cx="2074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b="1" dirty="0">
                <a:solidFill>
                  <a:schemeClr val="bg1"/>
                </a:solidFill>
              </a:rPr>
              <a:t>Ministerio de Agricultura y Ganadería</a:t>
            </a:r>
          </a:p>
          <a:p>
            <a:pPr algn="ctr"/>
            <a:endParaRPr lang="es-CL" sz="1400" b="1" dirty="0">
              <a:solidFill>
                <a:schemeClr val="bg1"/>
              </a:solidFill>
            </a:endParaRPr>
          </a:p>
        </p:txBody>
      </p:sp>
      <p:pic>
        <p:nvPicPr>
          <p:cNvPr id="82" name="Imagen 81">
            <a:extLst>
              <a:ext uri="{FF2B5EF4-FFF2-40B4-BE49-F238E27FC236}">
                <a16:creationId xmlns:a16="http://schemas.microsoft.com/office/drawing/2014/main" id="{B210EBAB-166A-4D34-910A-2DF7588A0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531" y="1040550"/>
            <a:ext cx="6381750" cy="4562475"/>
          </a:xfrm>
          <a:prstGeom prst="rect">
            <a:avLst/>
          </a:prstGeom>
        </p:spPr>
      </p:pic>
      <p:sp>
        <p:nvSpPr>
          <p:cNvPr id="83" name="CuadroTexto 82">
            <a:extLst>
              <a:ext uri="{FF2B5EF4-FFF2-40B4-BE49-F238E27FC236}">
                <a16:creationId xmlns:a16="http://schemas.microsoft.com/office/drawing/2014/main" id="{7B5C1F83-5D8D-409A-B871-1A2177A28417}"/>
              </a:ext>
            </a:extLst>
          </p:cNvPr>
          <p:cNvSpPr txBox="1"/>
          <p:nvPr/>
        </p:nvSpPr>
        <p:spPr>
          <a:xfrm>
            <a:off x="0" y="6534691"/>
            <a:ext cx="11912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https://insivumeh.gob.gt/wp-content/uploads/2020/02/20200217_Boleti%CC%81n-Agroclima%CC%81tico-10_.pdf</a:t>
            </a:r>
            <a:endParaRPr lang="en-US" sz="1200" dirty="0"/>
          </a:p>
        </p:txBody>
      </p:sp>
      <p:sp>
        <p:nvSpPr>
          <p:cNvPr id="84" name="CuadroTexto 83">
            <a:extLst>
              <a:ext uri="{FF2B5EF4-FFF2-40B4-BE49-F238E27FC236}">
                <a16:creationId xmlns:a16="http://schemas.microsoft.com/office/drawing/2014/main" id="{ACA48F57-8CA2-4C31-B048-229C0CCB73D2}"/>
              </a:ext>
            </a:extLst>
          </p:cNvPr>
          <p:cNvSpPr txBox="1"/>
          <p:nvPr/>
        </p:nvSpPr>
        <p:spPr>
          <a:xfrm>
            <a:off x="5187839" y="5762272"/>
            <a:ext cx="6104238" cy="646331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CL" sz="1200" b="1" dirty="0">
                <a:solidFill>
                  <a:schemeClr val="bg1"/>
                </a:solidFill>
              </a:rPr>
              <a:t>Los mapas de lluvia son realizado con base de datos del  </a:t>
            </a:r>
            <a:r>
              <a:rPr lang="es-CL" sz="1200" b="1" dirty="0" err="1">
                <a:solidFill>
                  <a:schemeClr val="bg1"/>
                </a:solidFill>
              </a:rPr>
              <a:t>Climate</a:t>
            </a:r>
            <a:r>
              <a:rPr lang="es-CL" sz="1200" b="1" dirty="0">
                <a:solidFill>
                  <a:schemeClr val="bg1"/>
                </a:solidFill>
              </a:rPr>
              <a:t> </a:t>
            </a:r>
            <a:r>
              <a:rPr lang="es-CL" sz="1200" b="1" dirty="0" err="1">
                <a:solidFill>
                  <a:schemeClr val="bg1"/>
                </a:solidFill>
              </a:rPr>
              <a:t>hazards</a:t>
            </a:r>
            <a:r>
              <a:rPr lang="es-CL" sz="1200" b="1" dirty="0">
                <a:solidFill>
                  <a:schemeClr val="bg1"/>
                </a:solidFill>
              </a:rPr>
              <a:t> </a:t>
            </a:r>
            <a:r>
              <a:rPr lang="es-CL" sz="1200" b="1" dirty="0" err="1">
                <a:solidFill>
                  <a:schemeClr val="bg1"/>
                </a:solidFill>
              </a:rPr>
              <a:t>Group</a:t>
            </a:r>
            <a:r>
              <a:rPr lang="es-CL" sz="1200" b="1" dirty="0">
                <a:solidFill>
                  <a:schemeClr val="bg1"/>
                </a:solidFill>
              </a:rPr>
              <a:t> </a:t>
            </a:r>
            <a:r>
              <a:rPr lang="es-CL" sz="1200" b="1" dirty="0" err="1">
                <a:solidFill>
                  <a:schemeClr val="bg1"/>
                </a:solidFill>
              </a:rPr>
              <a:t>Infrared</a:t>
            </a:r>
            <a:r>
              <a:rPr lang="es-CL" sz="1200" b="1" dirty="0">
                <a:solidFill>
                  <a:schemeClr val="bg1"/>
                </a:solidFill>
              </a:rPr>
              <a:t> </a:t>
            </a:r>
            <a:r>
              <a:rPr lang="es-CL" sz="1200" b="1" dirty="0" err="1">
                <a:solidFill>
                  <a:schemeClr val="bg1"/>
                </a:solidFill>
              </a:rPr>
              <a:t>Precipitation</a:t>
            </a:r>
            <a:r>
              <a:rPr lang="es-CL" sz="1200" b="1" dirty="0">
                <a:solidFill>
                  <a:schemeClr val="bg1"/>
                </a:solidFill>
              </a:rPr>
              <a:t> </a:t>
            </a:r>
            <a:r>
              <a:rPr lang="es-CL" sz="1200" b="1" dirty="0" err="1">
                <a:solidFill>
                  <a:schemeClr val="bg1"/>
                </a:solidFill>
              </a:rPr>
              <a:t>with</a:t>
            </a:r>
            <a:r>
              <a:rPr lang="es-CL" sz="1200" b="1" dirty="0">
                <a:solidFill>
                  <a:schemeClr val="bg1"/>
                </a:solidFill>
              </a:rPr>
              <a:t> </a:t>
            </a:r>
            <a:r>
              <a:rPr lang="es-CL" sz="1200" b="1" dirty="0" err="1">
                <a:solidFill>
                  <a:schemeClr val="bg1"/>
                </a:solidFill>
              </a:rPr>
              <a:t>Stations</a:t>
            </a:r>
            <a:r>
              <a:rPr lang="es-CL" sz="1200" b="1" dirty="0">
                <a:solidFill>
                  <a:schemeClr val="bg1"/>
                </a:solidFill>
              </a:rPr>
              <a:t> (CHIRPS), mejorada con datos diarios de las estaciones del INSIVUMEH.</a:t>
            </a:r>
            <a:endParaRPr lang="en-US" sz="1200" b="1" dirty="0"/>
          </a:p>
        </p:txBody>
      </p:sp>
      <p:pic>
        <p:nvPicPr>
          <p:cNvPr id="85" name="Imagen 84">
            <a:extLst>
              <a:ext uri="{FF2B5EF4-FFF2-40B4-BE49-F238E27FC236}">
                <a16:creationId xmlns:a16="http://schemas.microsoft.com/office/drawing/2014/main" id="{38346D3F-B4C7-4EEE-926A-1682A7885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8475" y="1064238"/>
            <a:ext cx="9153525" cy="3419475"/>
          </a:xfrm>
          <a:prstGeom prst="rect">
            <a:avLst/>
          </a:prstGeom>
        </p:spPr>
      </p:pic>
      <p:pic>
        <p:nvPicPr>
          <p:cNvPr id="86" name="Imagen 85">
            <a:extLst>
              <a:ext uri="{FF2B5EF4-FFF2-40B4-BE49-F238E27FC236}">
                <a16:creationId xmlns:a16="http://schemas.microsoft.com/office/drawing/2014/main" id="{8043BF24-0414-47DE-A8F3-8A77D3CF3D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1433" y="1783322"/>
            <a:ext cx="9153524" cy="3917479"/>
          </a:xfrm>
          <a:prstGeom prst="rect">
            <a:avLst/>
          </a:prstGeom>
        </p:spPr>
      </p:pic>
      <p:sp>
        <p:nvSpPr>
          <p:cNvPr id="87" name="CuadroTexto 86">
            <a:extLst>
              <a:ext uri="{FF2B5EF4-FFF2-40B4-BE49-F238E27FC236}">
                <a16:creationId xmlns:a16="http://schemas.microsoft.com/office/drawing/2014/main" id="{CCB78A45-1970-4DAF-A284-9B420D703A0C}"/>
              </a:ext>
            </a:extLst>
          </p:cNvPr>
          <p:cNvSpPr txBox="1"/>
          <p:nvPr/>
        </p:nvSpPr>
        <p:spPr>
          <a:xfrm>
            <a:off x="5187839" y="5807475"/>
            <a:ext cx="6104238" cy="646331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CL" sz="1200" b="1" dirty="0">
                <a:solidFill>
                  <a:schemeClr val="bg1"/>
                </a:solidFill>
              </a:rPr>
              <a:t>Los mapas de sequía: Base de datos del Sistema de índice de Estrés Agrícola para Guatemala (ASIS), calibrada con el mapa de cobertura vegetal y uso de la tierra 2010 (DIGERER-MAGA Y fenología de DIPLAN-MAGA verificada por FAO en campo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91731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Номер слайда 3"/>
          <p:cNvSpPr txBox="1">
            <a:spLocks/>
          </p:cNvSpPr>
          <p:nvPr/>
        </p:nvSpPr>
        <p:spPr>
          <a:xfrm>
            <a:off x="11020650" y="6403228"/>
            <a:ext cx="554145" cy="301757"/>
          </a:xfrm>
          <a:prstGeom prst="rect">
            <a:avLst/>
          </a:prstGeom>
        </p:spPr>
        <p:txBody>
          <a:bodyPr lIns="45705" tIns="22852" rIns="45705" bIns="22852"/>
          <a:lstStyle>
            <a:defPPr>
              <a:defRPr lang="ru-RU"/>
            </a:defPPr>
            <a:lvl1pPr marL="0" algn="l" defTabSz="24385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017"/>
            <a:fld id="{C36D633A-E9D6-4868-9F6A-A76B40F1089A}" type="slidenum">
              <a:rPr lang="ru-RU" sz="1400">
                <a:solidFill>
                  <a:srgbClr val="FFFFFF"/>
                </a:solidFill>
                <a:latin typeface="Calibri"/>
              </a:rPr>
              <a:pPr algn="ctr" defTabSz="1219017"/>
              <a:t>9</a:t>
            </a:fld>
            <a:endParaRPr lang="ru-RU" sz="14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5" name="Заголовок 10">
            <a:extLst>
              <a:ext uri="{FF2B5EF4-FFF2-40B4-BE49-F238E27FC236}">
                <a16:creationId xmlns:a16="http://schemas.microsoft.com/office/drawing/2014/main" id="{DD30AB27-26C3-43EC-B35B-31A519C7C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0715" y="261015"/>
            <a:ext cx="5476841" cy="791562"/>
          </a:xfrm>
        </p:spPr>
        <p:txBody>
          <a:bodyPr>
            <a:noAutofit/>
          </a:bodyPr>
          <a:lstStyle/>
          <a:p>
            <a:pPr algn="l"/>
            <a:r>
              <a:rPr lang="es-ES" sz="1400" dirty="0">
                <a:solidFill>
                  <a:schemeClr val="tx1"/>
                </a:solidFill>
                <a:latin typeface="inherit"/>
              </a:rPr>
              <a:t> </a:t>
            </a:r>
            <a:r>
              <a:rPr lang="es-ES" sz="1600" dirty="0">
                <a:solidFill>
                  <a:schemeClr val="tx1"/>
                </a:solidFill>
                <a:latin typeface="inherit"/>
              </a:rPr>
              <a:t>Señalar qué nombre previo ya tiene el producto o si te gustaría recomendar otro.</a:t>
            </a:r>
            <a:endParaRPr lang="ru-RU" sz="1400" dirty="0"/>
          </a:p>
        </p:txBody>
      </p:sp>
      <p:sp>
        <p:nvSpPr>
          <p:cNvPr id="117" name="TextBox 24">
            <a:extLst>
              <a:ext uri="{FF2B5EF4-FFF2-40B4-BE49-F238E27FC236}">
                <a16:creationId xmlns:a16="http://schemas.microsoft.com/office/drawing/2014/main" id="{A4548CF2-9278-4600-BCD8-30764F069BB6}"/>
              </a:ext>
            </a:extLst>
          </p:cNvPr>
          <p:cNvSpPr txBox="1"/>
          <p:nvPr/>
        </p:nvSpPr>
        <p:spPr>
          <a:xfrm>
            <a:off x="1558728" y="369014"/>
            <a:ext cx="2141987" cy="317459"/>
          </a:xfrm>
          <a:prstGeom prst="rect">
            <a:avLst/>
          </a:prstGeom>
          <a:solidFill>
            <a:schemeClr val="accent1"/>
          </a:solidFill>
        </p:spPr>
        <p:txBody>
          <a:bodyPr wrap="square" numCol="1" spcCol="720000" rtlCol="0">
            <a:spAutoFit/>
          </a:bodyPr>
          <a:lstStyle/>
          <a:p>
            <a:pPr algn="ctr" defTabSz="1219017">
              <a:lnSpc>
                <a:spcPct val="110000"/>
              </a:lnSpc>
            </a:pPr>
            <a:r>
              <a:rPr lang="en-US" sz="1400" b="1" dirty="0">
                <a:solidFill>
                  <a:srgbClr val="FFFFFF"/>
                </a:solidFill>
                <a:latin typeface="Chevin Pro DemiBold" pitchFamily="34" charset="0"/>
                <a:cs typeface="Calibri"/>
              </a:rPr>
              <a:t>DATANNNN</a:t>
            </a:r>
            <a:endParaRPr lang="ru-RU" sz="1400" b="1" dirty="0">
              <a:solidFill>
                <a:srgbClr val="FFFFFF"/>
              </a:solidFill>
              <a:latin typeface="Chevin Pro DemiBold" pitchFamily="34" charset="0"/>
              <a:cs typeface="Calibri"/>
            </a:endParaRPr>
          </a:p>
        </p:txBody>
      </p:sp>
      <p:sp>
        <p:nvSpPr>
          <p:cNvPr id="118" name="Прямоугольник 2">
            <a:extLst>
              <a:ext uri="{FF2B5EF4-FFF2-40B4-BE49-F238E27FC236}">
                <a16:creationId xmlns:a16="http://schemas.microsoft.com/office/drawing/2014/main" id="{A81C9DF9-00FC-4C4D-8951-61A1E7213091}"/>
              </a:ext>
            </a:extLst>
          </p:cNvPr>
          <p:cNvSpPr/>
          <p:nvPr/>
        </p:nvSpPr>
        <p:spPr>
          <a:xfrm>
            <a:off x="538748" y="296910"/>
            <a:ext cx="8145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017">
              <a:buClr>
                <a:srgbClr val="E20613"/>
              </a:buClr>
              <a:buSzPct val="250000"/>
            </a:pPr>
            <a:r>
              <a:rPr lang="en-US" sz="2400" dirty="0">
                <a:solidFill>
                  <a:schemeClr val="accent1"/>
                </a:solidFill>
                <a:latin typeface="Chevin Pro Light" pitchFamily="34" charset="0"/>
              </a:rPr>
              <a:t>2</a:t>
            </a:r>
            <a:endParaRPr lang="ru-RU" sz="2400" dirty="0">
              <a:solidFill>
                <a:schemeClr val="accent1"/>
              </a:solidFill>
              <a:latin typeface="Chevin Pro Light" pitchFamily="34" charset="0"/>
            </a:endParaRPr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C829541C-F126-43FE-BA2E-1B4DA31BEC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846303"/>
              </p:ext>
            </p:extLst>
          </p:nvPr>
        </p:nvGraphicFramePr>
        <p:xfrm>
          <a:off x="480025" y="1097424"/>
          <a:ext cx="10987072" cy="526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661">
                  <a:extLst>
                    <a:ext uri="{9D8B030D-6E8A-4147-A177-3AD203B41FA5}">
                      <a16:colId xmlns:a16="http://schemas.microsoft.com/office/drawing/2014/main" val="2103009954"/>
                    </a:ext>
                  </a:extLst>
                </a:gridCol>
                <a:gridCol w="1744909">
                  <a:extLst>
                    <a:ext uri="{9D8B030D-6E8A-4147-A177-3AD203B41FA5}">
                      <a16:colId xmlns:a16="http://schemas.microsoft.com/office/drawing/2014/main" val="1925803471"/>
                    </a:ext>
                  </a:extLst>
                </a:gridCol>
                <a:gridCol w="1158786">
                  <a:extLst>
                    <a:ext uri="{9D8B030D-6E8A-4147-A177-3AD203B41FA5}">
                      <a16:colId xmlns:a16="http://schemas.microsoft.com/office/drawing/2014/main" val="4209277347"/>
                    </a:ext>
                  </a:extLst>
                </a:gridCol>
                <a:gridCol w="1158786">
                  <a:extLst>
                    <a:ext uri="{9D8B030D-6E8A-4147-A177-3AD203B41FA5}">
                      <a16:colId xmlns:a16="http://schemas.microsoft.com/office/drawing/2014/main" val="717859385"/>
                    </a:ext>
                  </a:extLst>
                </a:gridCol>
                <a:gridCol w="1158786">
                  <a:extLst>
                    <a:ext uri="{9D8B030D-6E8A-4147-A177-3AD203B41FA5}">
                      <a16:colId xmlns:a16="http://schemas.microsoft.com/office/drawing/2014/main" val="2180104357"/>
                    </a:ext>
                  </a:extLst>
                </a:gridCol>
                <a:gridCol w="1158786">
                  <a:extLst>
                    <a:ext uri="{9D8B030D-6E8A-4147-A177-3AD203B41FA5}">
                      <a16:colId xmlns:a16="http://schemas.microsoft.com/office/drawing/2014/main" val="777788735"/>
                    </a:ext>
                  </a:extLst>
                </a:gridCol>
                <a:gridCol w="1158786">
                  <a:extLst>
                    <a:ext uri="{9D8B030D-6E8A-4147-A177-3AD203B41FA5}">
                      <a16:colId xmlns:a16="http://schemas.microsoft.com/office/drawing/2014/main" val="385850692"/>
                    </a:ext>
                  </a:extLst>
                </a:gridCol>
                <a:gridCol w="1158786">
                  <a:extLst>
                    <a:ext uri="{9D8B030D-6E8A-4147-A177-3AD203B41FA5}">
                      <a16:colId xmlns:a16="http://schemas.microsoft.com/office/drawing/2014/main" val="125122972"/>
                    </a:ext>
                  </a:extLst>
                </a:gridCol>
                <a:gridCol w="1158786">
                  <a:extLst>
                    <a:ext uri="{9D8B030D-6E8A-4147-A177-3AD203B41FA5}">
                      <a16:colId xmlns:a16="http://schemas.microsoft.com/office/drawing/2014/main" val="1239310490"/>
                    </a:ext>
                  </a:extLst>
                </a:gridCol>
              </a:tblGrid>
              <a:tr h="326366">
                <a:tc>
                  <a:txBody>
                    <a:bodyPr/>
                    <a:lstStyle/>
                    <a:p>
                      <a:r>
                        <a:rPr lang="es-ES" sz="1100" dirty="0"/>
                        <a:t>CATEGORÍA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SECCIÓN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1100" dirty="0"/>
                        <a:t>TEMAS/VISTAS 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972298"/>
                  </a:ext>
                </a:extLst>
              </a:tr>
              <a:tr h="326366">
                <a:tc rowSpan="3">
                  <a:txBody>
                    <a:bodyPr/>
                    <a:lstStyle/>
                    <a:p>
                      <a:pPr marL="0" algn="r" defTabSz="1219017" rtl="0" eaLnBrk="1" latinLnBrk="0" hangingPunct="1"/>
                      <a:r>
                        <a:rPr lang="es-ES" sz="1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Alerta temprana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Plataforma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Variables climáticas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Alerta de plagas y enfermedades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Sequía </a:t>
                      </a:r>
                      <a:r>
                        <a:rPr lang="es-ES" sz="800" b="1" dirty="0" err="1">
                          <a:solidFill>
                            <a:srgbClr val="000000"/>
                          </a:solidFill>
                        </a:rPr>
                        <a:t>metereológica</a:t>
                      </a:r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Oferta hídrica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GEI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5232244"/>
                  </a:ext>
                </a:extLst>
              </a:tr>
              <a:tr h="326366">
                <a:tc vMerge="1"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1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B80F00">
                        <a:alpha val="5607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Aplicación </a:t>
                      </a:r>
                      <a:r>
                        <a:rPr lang="es-ES" sz="900" b="1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Agroclima</a:t>
                      </a:r>
                      <a:endParaRPr lang="es-ES" sz="9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Variables climáticas (mapas diarios)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Mapas diarios de índice de vegetación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Mapas diarios de humedad del suelo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44707719"/>
                  </a:ext>
                </a:extLst>
              </a:tr>
              <a:tr h="326366">
                <a:tc vMerge="1"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1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B80F00">
                        <a:alpha val="5607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Aplicación Riego inteligente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Variables climáticas (mapas diarios)</a:t>
                      </a:r>
                    </a:p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Estimación de </a:t>
                      </a:r>
                      <a:r>
                        <a:rPr lang="es-ES" sz="800" b="1" dirty="0" err="1">
                          <a:solidFill>
                            <a:srgbClr val="000000"/>
                          </a:solidFill>
                        </a:rPr>
                        <a:t>Eto</a:t>
                      </a:r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Calculo de volumen de riego necesario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90576896"/>
                  </a:ext>
                </a:extLst>
              </a:tr>
              <a:tr h="326366">
                <a:tc rowSpan="3">
                  <a:txBody>
                    <a:bodyPr/>
                    <a:lstStyle/>
                    <a:p>
                      <a:pPr marL="0" algn="r" defTabSz="1219017" rtl="0" eaLnBrk="1" latinLnBrk="0" hangingPunct="1"/>
                      <a:r>
                        <a:rPr lang="es-ES" sz="1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INDICADORES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Plataforma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Seguridad alimentaria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 err="1">
                          <a:solidFill>
                            <a:srgbClr val="000000"/>
                          </a:solidFill>
                        </a:rPr>
                        <a:t>TranSferencia</a:t>
                      </a:r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s-ES" sz="800" b="1" dirty="0" err="1">
                          <a:solidFill>
                            <a:srgbClr val="000000"/>
                          </a:solidFill>
                        </a:rPr>
                        <a:t>tEcnológica</a:t>
                      </a:r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Recursos hídrico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Producción (superficie y rendimientos)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Porcentaje mujeres beneficiarias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Beneficiarios proyectos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8585519"/>
                  </a:ext>
                </a:extLst>
              </a:tr>
              <a:tr h="326366">
                <a:tc vMerge="1"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1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B80F00">
                        <a:alpha val="5607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Aplicación </a:t>
                      </a:r>
                      <a:r>
                        <a:rPr lang="es-ES" sz="900" b="1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agroclima</a:t>
                      </a:r>
                      <a:endParaRPr lang="es-ES" sz="9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Riesgo cultivos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50010357"/>
                  </a:ext>
                </a:extLst>
              </a:tr>
              <a:tr h="326366">
                <a:tc vMerge="1"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1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B80F00">
                        <a:alpha val="5607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Aplicación riego inteligente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Recursos hídrico.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93332774"/>
                  </a:ext>
                </a:extLst>
              </a:tr>
              <a:tr h="326366">
                <a:tc rowSpan="2">
                  <a:txBody>
                    <a:bodyPr/>
                    <a:lstStyle/>
                    <a:p>
                      <a:pPr marL="0" algn="r" defTabSz="1219017" rtl="0" eaLnBrk="1" latinLnBrk="0" hangingPunct="1"/>
                      <a:r>
                        <a:rPr lang="es-ES" sz="1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Mercado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Cadenas de valor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Acceso a mercado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Valor agregado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Destino producción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33047202"/>
                  </a:ext>
                </a:extLst>
              </a:tr>
              <a:tr h="326366">
                <a:tc vMerge="1"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1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B80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Oferta y demanda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producción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costos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precios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08640980"/>
                  </a:ext>
                </a:extLst>
              </a:tr>
              <a:tr h="326366">
                <a:tc rowSpan="2">
                  <a:txBody>
                    <a:bodyPr/>
                    <a:lstStyle/>
                    <a:p>
                      <a:pPr marL="0" algn="r" defTabSz="1219017" rtl="0" eaLnBrk="1" latinLnBrk="0" hangingPunct="1"/>
                      <a:r>
                        <a:rPr lang="es-ES" sz="1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Producción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Según tipo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Grano básicos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Hortalizas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Huertos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Carne y leche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Avícola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Palma africana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SAF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30017987"/>
                  </a:ext>
                </a:extLst>
              </a:tr>
              <a:tr h="326366">
                <a:tc vMerge="1"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1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B80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Según productor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Subsistencia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Excedentarios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Comercial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12305285"/>
                  </a:ext>
                </a:extLst>
              </a:tr>
              <a:tr h="326366">
                <a:tc rowSpan="3">
                  <a:txBody>
                    <a:bodyPr/>
                    <a:lstStyle/>
                    <a:p>
                      <a:pPr marL="0" algn="r" defTabSz="1219017" rtl="0" eaLnBrk="1" latinLnBrk="0" hangingPunct="1"/>
                      <a:r>
                        <a:rPr lang="es-ES" sz="1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Gobernanza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Extensión rural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RRSS ACTUALIZADAS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49155971"/>
                  </a:ext>
                </a:extLst>
              </a:tr>
              <a:tr h="326366">
                <a:tc vMerge="1"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1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B80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Socios estratégicos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ITCA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ENA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Cooperativas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asociaciones,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Cámara Agro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95679191"/>
                  </a:ext>
                </a:extLst>
              </a:tr>
              <a:tr h="326366">
                <a:tc vMerge="1"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1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B80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017" rtl="0" eaLnBrk="1" latinLnBrk="0" hangingPunct="1"/>
                      <a:endParaRPr lang="es-ES" sz="9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43649822"/>
                  </a:ext>
                </a:extLst>
              </a:tr>
              <a:tr h="326366">
                <a:tc rowSpan="2">
                  <a:txBody>
                    <a:bodyPr/>
                    <a:lstStyle/>
                    <a:p>
                      <a:pPr marL="0" algn="r" defTabSz="1219017" rtl="0" eaLnBrk="1" latinLnBrk="0" hangingPunct="1"/>
                      <a:r>
                        <a:rPr lang="es-ES" sz="1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MANEJO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AGROQUÍMICOS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FERTILIZACIÓN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CONTROL DE PLAGAS Y ENFERMEDADES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1" dirty="0">
                          <a:solidFill>
                            <a:srgbClr val="000000"/>
                          </a:solidFill>
                        </a:rPr>
                        <a:t>CONTROL DE MALEZAS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74392919"/>
                  </a:ext>
                </a:extLst>
              </a:tr>
              <a:tr h="326366">
                <a:tc vMerge="1">
                  <a:txBody>
                    <a:bodyPr/>
                    <a:lstStyle/>
                    <a:p>
                      <a:pPr marL="0" algn="ctr" defTabSz="1219017" rtl="0" eaLnBrk="1" latinLnBrk="0" hangingPunct="1"/>
                      <a:endParaRPr lang="es-ES" sz="1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B80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017" rtl="0" eaLnBrk="1" latinLnBrk="0" hangingPunct="1"/>
                      <a:r>
                        <a:rPr lang="es-ES" sz="9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RIEGO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8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92651802"/>
                  </a:ext>
                </a:extLst>
              </a:tr>
            </a:tbl>
          </a:graphicData>
        </a:graphic>
      </p:graphicFrame>
      <p:sp>
        <p:nvSpPr>
          <p:cNvPr id="6" name="Rectángulo 5">
            <a:extLst>
              <a:ext uri="{FF2B5EF4-FFF2-40B4-BE49-F238E27FC236}">
                <a16:creationId xmlns:a16="http://schemas.microsoft.com/office/drawing/2014/main" id="{FB077C6F-FF14-4E8B-B116-4ECB6EAF01B1}"/>
              </a:ext>
            </a:extLst>
          </p:cNvPr>
          <p:cNvSpPr/>
          <p:nvPr/>
        </p:nvSpPr>
        <p:spPr>
          <a:xfrm>
            <a:off x="1532007" y="775578"/>
            <a:ext cx="45374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017"/>
            <a:r>
              <a:rPr lang="es-ES" sz="1200" b="1" kern="0" dirty="0">
                <a:solidFill>
                  <a:schemeClr val="accent1"/>
                </a:solidFill>
              </a:rPr>
              <a:t>8. CONTENIDOS [1/2]</a:t>
            </a:r>
          </a:p>
        </p:txBody>
      </p:sp>
      <p:pic>
        <p:nvPicPr>
          <p:cNvPr id="45" name="Imagen 44">
            <a:hlinkClick r:id="rId2" action="ppaction://hlinksldjump"/>
            <a:extLst>
              <a:ext uri="{FF2B5EF4-FFF2-40B4-BE49-F238E27FC236}">
                <a16:creationId xmlns:a16="http://schemas.microsoft.com/office/drawing/2014/main" id="{A5CAF5D1-8EA5-48AA-A308-BFC09A3C80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857" y="262226"/>
            <a:ext cx="2485938" cy="53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7200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accent1"/>
          </a:solidFill>
        </a:ln>
        <a:scene3d>
          <a:camera prst="orthographicFront"/>
          <a:lightRig rig="threePt" dir="t"/>
        </a:scene3d>
        <a:sp3d>
          <a:bevelT w="203200" h="25400"/>
        </a:sp3d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4709</TotalTime>
  <Words>2799</Words>
  <Application>Microsoft Office PowerPoint</Application>
  <PresentationFormat>Panorámica</PresentationFormat>
  <Paragraphs>472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5" baseType="lpstr">
      <vt:lpstr>Arial</vt:lpstr>
      <vt:lpstr>Calibri</vt:lpstr>
      <vt:lpstr>Chevin Pro DemiBold</vt:lpstr>
      <vt:lpstr>Chevin Pro Light</vt:lpstr>
      <vt:lpstr>inherit</vt:lpstr>
      <vt:lpstr>Wingdings</vt:lpstr>
      <vt:lpstr>Тема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Señalar qué nombre previo ya tiene el producto o si te gustaría recomendar otro.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Patricio Emanuelli</dc:creator>
  <cp:lastModifiedBy>Claudia Garrido</cp:lastModifiedBy>
  <cp:revision>37</cp:revision>
  <dcterms:created xsi:type="dcterms:W3CDTF">2020-08-01T02:59:29Z</dcterms:created>
  <dcterms:modified xsi:type="dcterms:W3CDTF">2020-09-17T23:45:52Z</dcterms:modified>
</cp:coreProperties>
</file>